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3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2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4.xml" ContentType="application/vnd.openxmlformats-officedocument.drawingml.chartshapes+xml"/>
  <Override PartName="/ppt/charts/chart23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4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60" r:id="rId5"/>
    <p:sldId id="261" r:id="rId6"/>
    <p:sldId id="270" r:id="rId7"/>
    <p:sldId id="271" r:id="rId8"/>
    <p:sldId id="281" r:id="rId9"/>
    <p:sldId id="272" r:id="rId10"/>
    <p:sldId id="279" r:id="rId11"/>
    <p:sldId id="273" r:id="rId12"/>
    <p:sldId id="282" r:id="rId13"/>
    <p:sldId id="269" r:id="rId14"/>
    <p:sldId id="274" r:id="rId15"/>
    <p:sldId id="280" r:id="rId16"/>
    <p:sldId id="276" r:id="rId17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5581"/>
    <a:srgbClr val="0A5481"/>
    <a:srgbClr val="545453"/>
    <a:srgbClr val="D70017"/>
    <a:srgbClr val="CD002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86631" autoAdjust="0"/>
  </p:normalViewPr>
  <p:slideViewPr>
    <p:cSldViewPr snapToGrid="0" snapToObjects="1">
      <p:cViewPr varScale="1">
        <p:scale>
          <a:sx n="96" d="100"/>
          <a:sy n="96" d="100"/>
        </p:scale>
        <p:origin x="203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 Pusey" userId="dcbc6e21-6249-4e4e-92e4-014f192d53e0" providerId="ADAL" clId="{E4BC3983-844F-46CB-A5F6-2A9488C369D9}"/>
    <pc:docChg chg="modSld">
      <pc:chgData name="Liz Pusey" userId="dcbc6e21-6249-4e4e-92e4-014f192d53e0" providerId="ADAL" clId="{E4BC3983-844F-46CB-A5F6-2A9488C369D9}" dt="2026-02-25T15:20:48.407" v="35" actId="1076"/>
      <pc:docMkLst>
        <pc:docMk/>
      </pc:docMkLst>
      <pc:sldChg chg="modSp mod">
        <pc:chgData name="Liz Pusey" userId="dcbc6e21-6249-4e4e-92e4-014f192d53e0" providerId="ADAL" clId="{E4BC3983-844F-46CB-A5F6-2A9488C369D9}" dt="2026-02-25T15:20:48.407" v="35" actId="1076"/>
        <pc:sldMkLst>
          <pc:docMk/>
          <pc:sldMk cId="1960280528" sldId="281"/>
        </pc:sldMkLst>
        <pc:spChg chg="mod">
          <ac:chgData name="Liz Pusey" userId="dcbc6e21-6249-4e4e-92e4-014f192d53e0" providerId="ADAL" clId="{E4BC3983-844F-46CB-A5F6-2A9488C369D9}" dt="2026-02-25T15:20:48.407" v="35" actId="1076"/>
          <ac:spMkLst>
            <pc:docMk/>
            <pc:sldMk cId="1960280528" sldId="281"/>
            <ac:spMk id="6" creationId="{67E79F57-884D-50A8-3662-5AAE2FC66C4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3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91519605330853"/>
          <c:y val="3.5753833595068396E-2"/>
          <c:w val="0.85229303142734492"/>
          <c:h val="0.729571852681594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Sheet1!$A$26:$A$45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Sheet1!$B$26:$B$45</c:f>
              <c:numCache>
                <c:formatCode>#,##0_);\(#,##0\)</c:formatCode>
                <c:ptCount val="20"/>
                <c:pt idx="0">
                  <c:v>78139</c:v>
                </c:pt>
                <c:pt idx="1">
                  <c:v>105714</c:v>
                </c:pt>
                <c:pt idx="2">
                  <c:v>115089</c:v>
                </c:pt>
                <c:pt idx="3">
                  <c:v>113714</c:v>
                </c:pt>
                <c:pt idx="4">
                  <c:v>116841</c:v>
                </c:pt>
                <c:pt idx="5">
                  <c:v>105836</c:v>
                </c:pt>
                <c:pt idx="6">
                  <c:v>106919</c:v>
                </c:pt>
                <c:pt idx="7">
                  <c:v>105379</c:v>
                </c:pt>
                <c:pt idx="8">
                  <c:v>118451</c:v>
                </c:pt>
                <c:pt idx="9">
                  <c:v>112321</c:v>
                </c:pt>
                <c:pt idx="10">
                  <c:v>113884</c:v>
                </c:pt>
                <c:pt idx="11">
                  <c:v>110742</c:v>
                </c:pt>
                <c:pt idx="12">
                  <c:v>121999</c:v>
                </c:pt>
                <c:pt idx="13">
                  <c:v>110552</c:v>
                </c:pt>
                <c:pt idx="14">
                  <c:v>120451</c:v>
                </c:pt>
                <c:pt idx="15">
                  <c:v>120959</c:v>
                </c:pt>
                <c:pt idx="16">
                  <c:v>130661</c:v>
                </c:pt>
                <c:pt idx="17">
                  <c:v>124236</c:v>
                </c:pt>
                <c:pt idx="18">
                  <c:v>136550</c:v>
                </c:pt>
                <c:pt idx="19">
                  <c:v>129371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77-4F64-A7B0-ED168740E3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Sheet1!$A$26:$A$45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Sheet1!$C$26:$C$45</c:f>
              <c:numCache>
                <c:formatCode>#,##0_);\(#,##0\)</c:formatCode>
                <c:ptCount val="20"/>
                <c:pt idx="0">
                  <c:v>248127</c:v>
                </c:pt>
                <c:pt idx="1">
                  <c:v>249339</c:v>
                </c:pt>
                <c:pt idx="2">
                  <c:v>350377</c:v>
                </c:pt>
                <c:pt idx="3">
                  <c:v>408608</c:v>
                </c:pt>
                <c:pt idx="4">
                  <c:v>399605</c:v>
                </c:pt>
                <c:pt idx="5">
                  <c:v>363732</c:v>
                </c:pt>
                <c:pt idx="6">
                  <c:v>362188</c:v>
                </c:pt>
                <c:pt idx="7">
                  <c:v>414021</c:v>
                </c:pt>
                <c:pt idx="8">
                  <c:v>476054</c:v>
                </c:pt>
                <c:pt idx="9">
                  <c:v>358985</c:v>
                </c:pt>
                <c:pt idx="10">
                  <c:v>465248</c:v>
                </c:pt>
                <c:pt idx="11">
                  <c:v>399360</c:v>
                </c:pt>
                <c:pt idx="12">
                  <c:v>457362</c:v>
                </c:pt>
                <c:pt idx="13">
                  <c:v>474206</c:v>
                </c:pt>
                <c:pt idx="14">
                  <c:v>442367</c:v>
                </c:pt>
                <c:pt idx="15">
                  <c:v>397644</c:v>
                </c:pt>
                <c:pt idx="16">
                  <c:v>492194</c:v>
                </c:pt>
                <c:pt idx="17">
                  <c:v>452414</c:v>
                </c:pt>
                <c:pt idx="18">
                  <c:v>438765</c:v>
                </c:pt>
                <c:pt idx="19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77-4F64-A7B0-ED168740E3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4518568"/>
        <c:axId val="313134112"/>
      </c:barChart>
      <c:catAx>
        <c:axId val="384518568"/>
        <c:scaling>
          <c:orientation val="minMax"/>
        </c:scaling>
        <c:delete val="0"/>
        <c:axPos val="b"/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134112"/>
        <c:crosses val="autoZero"/>
        <c:auto val="1"/>
        <c:lblAlgn val="ctr"/>
        <c:lblOffset val="100"/>
        <c:noMultiLvlLbl val="0"/>
      </c:catAx>
      <c:valAx>
        <c:axId val="31313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Hearing Instruments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5185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aseline="0"/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9107921956536"/>
          <c:y val="9.3062605752961089E-2"/>
          <c:w val="0.72188652174062995"/>
          <c:h val="0.67789013682934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113714</c:v>
                </c:pt>
                <c:pt idx="1">
                  <c:v>105379</c:v>
                </c:pt>
                <c:pt idx="2">
                  <c:v>110742</c:v>
                </c:pt>
                <c:pt idx="3">
                  <c:v>120959</c:v>
                </c:pt>
                <c:pt idx="4">
                  <c:v>129371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CA-4E55-A6FD-6C20E243E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4516608"/>
        <c:axId val="384514256"/>
      </c:barChart>
      <c:catAx>
        <c:axId val="38451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514256"/>
        <c:crosses val="autoZero"/>
        <c:auto val="1"/>
        <c:lblAlgn val="ctr"/>
        <c:lblOffset val="100"/>
        <c:noMultiLvlLbl val="0"/>
      </c:catAx>
      <c:valAx>
        <c:axId val="384514256"/>
        <c:scaling>
          <c:orientation val="minMax"/>
          <c:max val="1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516608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03520371385903"/>
          <c:y val="0.89107345084402501"/>
          <c:w val="0.45392959257228194"/>
          <c:h val="9.20060753827091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430003262135"/>
          <c:y val="0.10073260073260074"/>
          <c:w val="0.79776079871429983"/>
          <c:h val="0.640967864246018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78139</c:v>
                </c:pt>
                <c:pt idx="1">
                  <c:v>105714</c:v>
                </c:pt>
                <c:pt idx="2">
                  <c:v>115089</c:v>
                </c:pt>
                <c:pt idx="3">
                  <c:v>113714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11-4339-90D5-A502372713CA}"/>
            </c:ext>
          </c:extLst>
        </c:ser>
        <c:ser>
          <c:idx val="1"/>
          <c:order val="1"/>
          <c:tx>
            <c:strRef>
              <c:f>Sheet1!$I$1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116841</c:v>
                </c:pt>
                <c:pt idx="1">
                  <c:v>105836</c:v>
                </c:pt>
                <c:pt idx="2">
                  <c:v>106919</c:v>
                </c:pt>
                <c:pt idx="3">
                  <c:v>105379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11-4339-90D5-A502372713CA}"/>
            </c:ext>
          </c:extLst>
        </c:ser>
        <c:ser>
          <c:idx val="2"/>
          <c:order val="2"/>
          <c:tx>
            <c:strRef>
              <c:f>Sheet1!$J$1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118451</c:v>
                </c:pt>
                <c:pt idx="1">
                  <c:v>112321</c:v>
                </c:pt>
                <c:pt idx="2">
                  <c:v>113884</c:v>
                </c:pt>
                <c:pt idx="3">
                  <c:v>110742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11-4339-90D5-A502372713CA}"/>
            </c:ext>
          </c:extLst>
        </c:ser>
        <c:ser>
          <c:idx val="3"/>
          <c:order val="3"/>
          <c:tx>
            <c:strRef>
              <c:f>Sheet1!$K$1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0">
                  <c:v>121999</c:v>
                </c:pt>
                <c:pt idx="1">
                  <c:v>110552</c:v>
                </c:pt>
                <c:pt idx="2">
                  <c:v>120451</c:v>
                </c:pt>
                <c:pt idx="3">
                  <c:v>120959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11-4339-90D5-A502372713CA}"/>
            </c:ext>
          </c:extLst>
        </c:ser>
        <c:ser>
          <c:idx val="4"/>
          <c:order val="4"/>
          <c:tx>
            <c:strRef>
              <c:f>Sheet1!$L$1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Sheet1!$L$2:$L$5</c:f>
              <c:numCache>
                <c:formatCode>General</c:formatCode>
                <c:ptCount val="4"/>
                <c:pt idx="0">
                  <c:v>130661</c:v>
                </c:pt>
                <c:pt idx="1">
                  <c:v>124236</c:v>
                </c:pt>
                <c:pt idx="2">
                  <c:v>136550</c:v>
                </c:pt>
                <c:pt idx="3">
                  <c:v>129371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2E-461E-A155-4BBE16426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4515432"/>
        <c:axId val="384517000"/>
      </c:barChart>
      <c:catAx>
        <c:axId val="384515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517000"/>
        <c:crosses val="autoZero"/>
        <c:auto val="1"/>
        <c:lblAlgn val="ctr"/>
        <c:lblOffset val="100"/>
        <c:noMultiLvlLbl val="0"/>
      </c:catAx>
      <c:valAx>
        <c:axId val="384517000"/>
        <c:scaling>
          <c:orientation val="minMax"/>
          <c:max val="14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515432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101494297249332"/>
          <c:y val="0.83630844221395384"/>
          <c:w val="0.53068934779378996"/>
          <c:h val="0.113333146484231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41100011775928"/>
          <c:y val="0.10884353741496598"/>
          <c:w val="0.79478329070968579"/>
          <c:h val="0.7673587230167657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F1A-423F-9D93-6529CAE6D4F1}"/>
              </c:ext>
            </c:extLst>
          </c:dPt>
          <c:cat>
            <c:numRef>
              <c:f>Sheet1!$A$4:$A$7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Sheet1!$B$4:$B$7</c:f>
              <c:numCache>
                <c:formatCode>General</c:formatCode>
                <c:ptCount val="4"/>
                <c:pt idx="0">
                  <c:v>434975</c:v>
                </c:pt>
                <c:pt idx="1">
                  <c:v>455398</c:v>
                </c:pt>
                <c:pt idx="2">
                  <c:v>473961</c:v>
                </c:pt>
                <c:pt idx="3">
                  <c:v>520818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1A-423F-9D93-6529CAE6D4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4513080"/>
        <c:axId val="384516216"/>
      </c:barChart>
      <c:catAx>
        <c:axId val="3845130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516216"/>
        <c:crossesAt val="380000"/>
        <c:auto val="1"/>
        <c:lblAlgn val="ctr"/>
        <c:lblOffset val="100"/>
        <c:noMultiLvlLbl val="0"/>
      </c:catAx>
      <c:valAx>
        <c:axId val="384516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513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30628188556984"/>
          <c:y val="0.10884353741496598"/>
          <c:w val="0.79478329070968579"/>
          <c:h val="0.7673587230167657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E97-4EE7-9906-7979CA0C0911}"/>
              </c:ext>
            </c:extLst>
          </c:dPt>
          <c:cat>
            <c:numRef>
              <c:f>Sheet1!$A$5:$A$8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Sheet1!$B$5:$B$8</c:f>
              <c:numCache>
                <c:formatCode>General</c:formatCode>
                <c:ptCount val="4"/>
                <c:pt idx="0">
                  <c:v>1539546</c:v>
                </c:pt>
                <c:pt idx="1">
                  <c:v>1699645</c:v>
                </c:pt>
                <c:pt idx="2">
                  <c:v>1771579</c:v>
                </c:pt>
                <c:pt idx="3">
                  <c:v>1888786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97-4EE7-9906-7979CA0C0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42469080"/>
        <c:axId val="442469472"/>
      </c:barChart>
      <c:catAx>
        <c:axId val="442469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472"/>
        <c:crosses val="autoZero"/>
        <c:auto val="1"/>
        <c:lblAlgn val="ctr"/>
        <c:lblOffset val="100"/>
        <c:noMultiLvlLbl val="0"/>
      </c:catAx>
      <c:valAx>
        <c:axId val="442469472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080"/>
        <c:crosses val="autoZero"/>
        <c:crossBetween val="between"/>
        <c:minorUnit val="5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84973385060875"/>
          <c:y val="6.4814814814814811E-2"/>
          <c:w val="0.75726409619672963"/>
          <c:h val="0.63820939049285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399605</c:v>
                </c:pt>
                <c:pt idx="1">
                  <c:v>363732</c:v>
                </c:pt>
                <c:pt idx="2">
                  <c:v>362188</c:v>
                </c:pt>
                <c:pt idx="3">
                  <c:v>414021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9A-48BB-97A6-F180AD95D6F7}"/>
            </c:ext>
          </c:extLst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Sheet1!$E$3:$E$6</c:f>
              <c:numCache>
                <c:formatCode>General</c:formatCode>
                <c:ptCount val="4"/>
                <c:pt idx="0">
                  <c:v>476052</c:v>
                </c:pt>
                <c:pt idx="1">
                  <c:v>358985</c:v>
                </c:pt>
                <c:pt idx="2">
                  <c:v>465248</c:v>
                </c:pt>
                <c:pt idx="3">
                  <c:v>399360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9A-48BB-97A6-F180AD95D6F7}"/>
            </c:ext>
          </c:extLst>
        </c:ser>
        <c:ser>
          <c:idx val="2"/>
          <c:order val="2"/>
          <c:tx>
            <c:strRef>
              <c:f>Sheet1!$F$2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Sheet1!$F$3:$F$6</c:f>
              <c:numCache>
                <c:formatCode>General</c:formatCode>
                <c:ptCount val="4"/>
                <c:pt idx="0">
                  <c:v>457362</c:v>
                </c:pt>
                <c:pt idx="1">
                  <c:v>474206</c:v>
                </c:pt>
                <c:pt idx="2">
                  <c:v>442367</c:v>
                </c:pt>
                <c:pt idx="3">
                  <c:v>397644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9A-48BB-97A6-F180AD95D6F7}"/>
            </c:ext>
          </c:extLst>
        </c:ser>
        <c:ser>
          <c:idx val="3"/>
          <c:order val="3"/>
          <c:tx>
            <c:strRef>
              <c:f>Sheet1!$G$2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Sheet1!$G$3:$G$6</c:f>
              <c:numCache>
                <c:formatCode>General</c:formatCode>
                <c:ptCount val="4"/>
                <c:pt idx="0">
                  <c:v>492194</c:v>
                </c:pt>
                <c:pt idx="1">
                  <c:v>452414</c:v>
                </c:pt>
                <c:pt idx="2">
                  <c:v>440716</c:v>
                </c:pt>
                <c:pt idx="3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9A-48BB-97A6-F180AD95D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386695856"/>
        <c:axId val="386697424"/>
      </c:barChart>
      <c:catAx>
        <c:axId val="38669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7424"/>
        <c:crossesAt val="0"/>
        <c:auto val="1"/>
        <c:lblAlgn val="ctr"/>
        <c:lblOffset val="100"/>
        <c:noMultiLvlLbl val="0"/>
      </c:catAx>
      <c:valAx>
        <c:axId val="386697424"/>
        <c:scaling>
          <c:orientation val="minMax"/>
          <c:max val="55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5856"/>
        <c:crosses val="autoZero"/>
        <c:crossBetween val="between"/>
        <c:majorUnit val="50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7662011588174118"/>
          <c:y val="0.80930580594797119"/>
          <c:w val="0.47191675333036204"/>
          <c:h val="0.11093897638936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430003262135"/>
          <c:y val="0.10073260073260074"/>
          <c:w val="0.79776079871429983"/>
          <c:h val="0.640967864246018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248127</c:v>
                </c:pt>
                <c:pt idx="1">
                  <c:v>249339</c:v>
                </c:pt>
                <c:pt idx="2">
                  <c:v>350377</c:v>
                </c:pt>
                <c:pt idx="3">
                  <c:v>408608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7C-45E6-B854-4F63DFE9F277}"/>
            </c:ext>
          </c:extLst>
        </c:ser>
        <c:ser>
          <c:idx val="1"/>
          <c:order val="1"/>
          <c:tx>
            <c:strRef>
              <c:f>Sheet1!$I$1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399605</c:v>
                </c:pt>
                <c:pt idx="1">
                  <c:v>363732</c:v>
                </c:pt>
                <c:pt idx="2">
                  <c:v>362188</c:v>
                </c:pt>
                <c:pt idx="3">
                  <c:v>414021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7C-45E6-B854-4F63DFE9F277}"/>
            </c:ext>
          </c:extLst>
        </c:ser>
        <c:ser>
          <c:idx val="2"/>
          <c:order val="2"/>
          <c:tx>
            <c:strRef>
              <c:f>Sheet1!$J$1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476052</c:v>
                </c:pt>
                <c:pt idx="1">
                  <c:v>358985</c:v>
                </c:pt>
                <c:pt idx="2">
                  <c:v>465248</c:v>
                </c:pt>
                <c:pt idx="3">
                  <c:v>399360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7C-45E6-B854-4F63DFE9F277}"/>
            </c:ext>
          </c:extLst>
        </c:ser>
        <c:ser>
          <c:idx val="3"/>
          <c:order val="3"/>
          <c:tx>
            <c:strRef>
              <c:f>Sheet1!$K$1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0">
                  <c:v>457362</c:v>
                </c:pt>
                <c:pt idx="1">
                  <c:v>474206</c:v>
                </c:pt>
                <c:pt idx="2">
                  <c:v>442367</c:v>
                </c:pt>
                <c:pt idx="3">
                  <c:v>397644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7C-45E6-B854-4F63DFE9F277}"/>
            </c:ext>
          </c:extLst>
        </c:ser>
        <c:ser>
          <c:idx val="4"/>
          <c:order val="4"/>
          <c:tx>
            <c:strRef>
              <c:f>Sheet1!$L$1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Sheet1!$L$2:$L$5</c:f>
              <c:numCache>
                <c:formatCode>General</c:formatCode>
                <c:ptCount val="4"/>
                <c:pt idx="0">
                  <c:v>492194</c:v>
                </c:pt>
                <c:pt idx="1">
                  <c:v>452414</c:v>
                </c:pt>
                <c:pt idx="2">
                  <c:v>440716</c:v>
                </c:pt>
                <c:pt idx="3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03-42F6-8E08-7FB2E0A31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2470256"/>
        <c:axId val="442464768"/>
      </c:barChart>
      <c:catAx>
        <c:axId val="44247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4768"/>
        <c:crosses val="autoZero"/>
        <c:auto val="1"/>
        <c:lblAlgn val="ctr"/>
        <c:lblOffset val="100"/>
        <c:noMultiLvlLbl val="0"/>
      </c:catAx>
      <c:valAx>
        <c:axId val="44246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70256"/>
        <c:crosses val="autoZero"/>
        <c:crossBetween val="between"/>
        <c:minorUnit val="2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101494297249332"/>
          <c:y val="0.83630844221395384"/>
          <c:w val="0.53068934779378996"/>
          <c:h val="0.113333146484231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1088233199564"/>
          <c:y val="3.9119391676775292E-2"/>
          <c:w val="0.72188652174062995"/>
          <c:h val="0.67789013682934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Sheet1!$A$3:$A$7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Sheet1!$B$3:$B$7</c:f>
              <c:numCache>
                <c:formatCode>General</c:formatCode>
                <c:ptCount val="5"/>
                <c:pt idx="0">
                  <c:v>408608</c:v>
                </c:pt>
                <c:pt idx="1">
                  <c:v>414021</c:v>
                </c:pt>
                <c:pt idx="2">
                  <c:v>399360</c:v>
                </c:pt>
                <c:pt idx="3">
                  <c:v>397644</c:v>
                </c:pt>
                <c:pt idx="4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1E-4674-B949-4C3E9C561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2463984"/>
        <c:axId val="442469864"/>
      </c:barChart>
      <c:catAx>
        <c:axId val="44246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864"/>
        <c:crosses val="autoZero"/>
        <c:auto val="1"/>
        <c:lblAlgn val="ctr"/>
        <c:lblOffset val="100"/>
        <c:noMultiLvlLbl val="0"/>
      </c:catAx>
      <c:valAx>
        <c:axId val="442469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03520371385903"/>
          <c:y val="0.89107345084402501"/>
          <c:w val="0.45392959257228194"/>
          <c:h val="9.20060753827091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30628188556984"/>
          <c:y val="0.10884353741496598"/>
          <c:w val="0.79478329070968579"/>
          <c:h val="0.76735872301676578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E97-4EE7-9906-7979CA0C0911}"/>
              </c:ext>
            </c:extLst>
          </c:dPt>
          <c:cat>
            <c:numRef>
              <c:f>Sheet1!$A$6:$A$9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Sheet1!$B$6:$B$9</c:f>
              <c:numCache>
                <c:formatCode>_-* #,##0_-;\-* #,##0_-;_-* "-"??_-;_-@_-</c:formatCode>
                <c:ptCount val="4"/>
                <c:pt idx="0">
                  <c:v>1053453</c:v>
                </c:pt>
                <c:pt idx="1">
                  <c:v>1129427</c:v>
                </c:pt>
                <c:pt idx="2">
                  <c:v>1060795</c:v>
                </c:pt>
                <c:pt idx="3">
                  <c:v>1102836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97-4EE7-9906-7979CA0C0911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Sheet1!$A$6:$A$9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Sheet1!$C$6:$C$9</c:f>
              <c:numCache>
                <c:formatCode>_-* #,##0_-;\-* #,##0_-;_-* "-"??_-;_-@_-</c:formatCode>
                <c:ptCount val="4"/>
                <c:pt idx="0">
                  <c:v>486093</c:v>
                </c:pt>
                <c:pt idx="1">
                  <c:v>570218</c:v>
                </c:pt>
                <c:pt idx="2">
                  <c:v>710784</c:v>
                </c:pt>
                <c:pt idx="3">
                  <c:v>783999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F4-4697-A1FE-C5EA3F2029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442469080"/>
        <c:axId val="442469472"/>
      </c:barChart>
      <c:catAx>
        <c:axId val="442469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472"/>
        <c:crosses val="autoZero"/>
        <c:auto val="1"/>
        <c:lblAlgn val="ctr"/>
        <c:lblOffset val="100"/>
        <c:noMultiLvlLbl val="0"/>
      </c:catAx>
      <c:valAx>
        <c:axId val="442469472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080"/>
        <c:crosses val="autoZero"/>
        <c:crossBetween val="between"/>
        <c:minorUnit val="5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84973385060875"/>
          <c:y val="6.4814814814814811E-2"/>
          <c:w val="0.75726409619672963"/>
          <c:h val="0.63820939049285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399605</c:v>
                </c:pt>
                <c:pt idx="1">
                  <c:v>363732</c:v>
                </c:pt>
                <c:pt idx="2">
                  <c:v>362188</c:v>
                </c:pt>
                <c:pt idx="3">
                  <c:v>414021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9A-48BB-97A6-F180AD95D6F7}"/>
            </c:ext>
          </c:extLst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Sheet1!$E$3:$E$6</c:f>
              <c:numCache>
                <c:formatCode>General</c:formatCode>
                <c:ptCount val="4"/>
                <c:pt idx="0">
                  <c:v>476052</c:v>
                </c:pt>
                <c:pt idx="1">
                  <c:v>358985</c:v>
                </c:pt>
                <c:pt idx="2">
                  <c:v>465248</c:v>
                </c:pt>
                <c:pt idx="3">
                  <c:v>399360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9A-48BB-97A6-F180AD95D6F7}"/>
            </c:ext>
          </c:extLst>
        </c:ser>
        <c:ser>
          <c:idx val="2"/>
          <c:order val="2"/>
          <c:tx>
            <c:strRef>
              <c:f>Sheet1!$F$2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Sheet1!$F$3:$F$6</c:f>
              <c:numCache>
                <c:formatCode>General</c:formatCode>
                <c:ptCount val="4"/>
                <c:pt idx="0">
                  <c:v>457362</c:v>
                </c:pt>
                <c:pt idx="1">
                  <c:v>474206</c:v>
                </c:pt>
                <c:pt idx="2">
                  <c:v>442367</c:v>
                </c:pt>
                <c:pt idx="3">
                  <c:v>397644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9A-48BB-97A6-F180AD95D6F7}"/>
            </c:ext>
          </c:extLst>
        </c:ser>
        <c:ser>
          <c:idx val="3"/>
          <c:order val="3"/>
          <c:tx>
            <c:strRef>
              <c:f>Sheet1!$G$2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Sheet1!$G$3:$G$6</c:f>
              <c:numCache>
                <c:formatCode>General</c:formatCode>
                <c:ptCount val="4"/>
                <c:pt idx="0">
                  <c:v>492194</c:v>
                </c:pt>
                <c:pt idx="1">
                  <c:v>452414</c:v>
                </c:pt>
                <c:pt idx="2">
                  <c:v>440716</c:v>
                </c:pt>
                <c:pt idx="3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9A-48BB-97A6-F180AD95D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386695856"/>
        <c:axId val="386697424"/>
      </c:barChart>
      <c:catAx>
        <c:axId val="38669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7424"/>
        <c:crosses val="autoZero"/>
        <c:auto val="1"/>
        <c:lblAlgn val="ctr"/>
        <c:lblOffset val="100"/>
        <c:noMultiLvlLbl val="0"/>
      </c:catAx>
      <c:valAx>
        <c:axId val="38669742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585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7662011588174118"/>
          <c:y val="0.80930580594797119"/>
          <c:w val="0.47191675333036204"/>
          <c:h val="0.11093897638936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430003262135"/>
          <c:y val="0.10073260073260074"/>
          <c:w val="0.79776079871429983"/>
          <c:h val="0.640967864246018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248127</c:v>
                </c:pt>
                <c:pt idx="1">
                  <c:v>249339</c:v>
                </c:pt>
                <c:pt idx="2">
                  <c:v>350377</c:v>
                </c:pt>
                <c:pt idx="3">
                  <c:v>408608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7C-45E6-B854-4F63DFE9F277}"/>
            </c:ext>
          </c:extLst>
        </c:ser>
        <c:ser>
          <c:idx val="1"/>
          <c:order val="1"/>
          <c:tx>
            <c:strRef>
              <c:f>Sheet1!$I$1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399605</c:v>
                </c:pt>
                <c:pt idx="1">
                  <c:v>363732</c:v>
                </c:pt>
                <c:pt idx="2">
                  <c:v>362188</c:v>
                </c:pt>
                <c:pt idx="3">
                  <c:v>414021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7C-45E6-B854-4F63DFE9F277}"/>
            </c:ext>
          </c:extLst>
        </c:ser>
        <c:ser>
          <c:idx val="2"/>
          <c:order val="2"/>
          <c:tx>
            <c:strRef>
              <c:f>Sheet1!$J$1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476052</c:v>
                </c:pt>
                <c:pt idx="1">
                  <c:v>358985</c:v>
                </c:pt>
                <c:pt idx="2">
                  <c:v>465248</c:v>
                </c:pt>
                <c:pt idx="3">
                  <c:v>399360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7C-45E6-B854-4F63DFE9F277}"/>
            </c:ext>
          </c:extLst>
        </c:ser>
        <c:ser>
          <c:idx val="3"/>
          <c:order val="3"/>
          <c:tx>
            <c:strRef>
              <c:f>Sheet1!$K$1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0">
                  <c:v>457362</c:v>
                </c:pt>
                <c:pt idx="1">
                  <c:v>474206</c:v>
                </c:pt>
                <c:pt idx="2">
                  <c:v>442367</c:v>
                </c:pt>
                <c:pt idx="3">
                  <c:v>397644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7C-45E6-B854-4F63DFE9F277}"/>
            </c:ext>
          </c:extLst>
        </c:ser>
        <c:ser>
          <c:idx val="4"/>
          <c:order val="4"/>
          <c:tx>
            <c:strRef>
              <c:f>Sheet1!$L$1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Sheet1!$L$2:$L$5</c:f>
              <c:numCache>
                <c:formatCode>General</c:formatCode>
                <c:ptCount val="4"/>
                <c:pt idx="0">
                  <c:v>492194</c:v>
                </c:pt>
                <c:pt idx="1">
                  <c:v>452414</c:v>
                </c:pt>
                <c:pt idx="2">
                  <c:v>440716</c:v>
                </c:pt>
                <c:pt idx="3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03-42F6-8E08-7FB2E0A31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2470256"/>
        <c:axId val="442464768"/>
      </c:barChart>
      <c:catAx>
        <c:axId val="44247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4768"/>
        <c:crosses val="autoZero"/>
        <c:auto val="1"/>
        <c:lblAlgn val="ctr"/>
        <c:lblOffset val="100"/>
        <c:noMultiLvlLbl val="0"/>
      </c:catAx>
      <c:valAx>
        <c:axId val="442464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70256"/>
        <c:crosses val="autoZero"/>
        <c:crossBetween val="between"/>
        <c:minorUnit val="2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101494297249332"/>
          <c:y val="0.83630844221395384"/>
          <c:w val="0.53068934779378996"/>
          <c:h val="0.113333146484231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Sheet1!$A$30:$A$49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Sheet1!$B$30:$B$49</c:f>
              <c:numCache>
                <c:formatCode>#,##0_);\(#,##0\)</c:formatCode>
                <c:ptCount val="20"/>
                <c:pt idx="0">
                  <c:v>78139</c:v>
                </c:pt>
                <c:pt idx="1">
                  <c:v>105714</c:v>
                </c:pt>
                <c:pt idx="2">
                  <c:v>115089</c:v>
                </c:pt>
                <c:pt idx="3">
                  <c:v>113714</c:v>
                </c:pt>
                <c:pt idx="4">
                  <c:v>116841</c:v>
                </c:pt>
                <c:pt idx="5">
                  <c:v>105836</c:v>
                </c:pt>
                <c:pt idx="6">
                  <c:v>106919</c:v>
                </c:pt>
                <c:pt idx="7">
                  <c:v>105379</c:v>
                </c:pt>
                <c:pt idx="8">
                  <c:v>118451</c:v>
                </c:pt>
                <c:pt idx="9">
                  <c:v>112321</c:v>
                </c:pt>
                <c:pt idx="10">
                  <c:v>113884</c:v>
                </c:pt>
                <c:pt idx="11">
                  <c:v>110742</c:v>
                </c:pt>
                <c:pt idx="12">
                  <c:v>121999</c:v>
                </c:pt>
                <c:pt idx="13">
                  <c:v>110552</c:v>
                </c:pt>
                <c:pt idx="14">
                  <c:v>120451</c:v>
                </c:pt>
                <c:pt idx="15">
                  <c:v>120959</c:v>
                </c:pt>
                <c:pt idx="16">
                  <c:v>130661</c:v>
                </c:pt>
                <c:pt idx="17">
                  <c:v>124236</c:v>
                </c:pt>
                <c:pt idx="18">
                  <c:v>136550</c:v>
                </c:pt>
                <c:pt idx="19">
                  <c:v>129371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E0-448E-AD4F-F5D368890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3135680"/>
        <c:axId val="381697232"/>
      </c:barChart>
      <c:catAx>
        <c:axId val="31313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1697232"/>
        <c:crosses val="autoZero"/>
        <c:auto val="1"/>
        <c:lblAlgn val="ctr"/>
        <c:lblOffset val="100"/>
        <c:noMultiLvlLbl val="0"/>
      </c:catAx>
      <c:valAx>
        <c:axId val="38169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Hearing Instruments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1356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aseline="0"/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1088233199564"/>
          <c:y val="3.9119391676775292E-2"/>
          <c:w val="0.72188652174062995"/>
          <c:h val="0.67789013682934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408608</c:v>
                </c:pt>
                <c:pt idx="1">
                  <c:v>414021</c:v>
                </c:pt>
                <c:pt idx="2">
                  <c:v>399360</c:v>
                </c:pt>
                <c:pt idx="3">
                  <c:v>397644</c:v>
                </c:pt>
                <c:pt idx="4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1E-4674-B949-4C3E9C561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2463984"/>
        <c:axId val="442469864"/>
      </c:barChart>
      <c:catAx>
        <c:axId val="44246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864"/>
        <c:crosses val="autoZero"/>
        <c:auto val="1"/>
        <c:lblAlgn val="ctr"/>
        <c:lblOffset val="100"/>
        <c:noMultiLvlLbl val="0"/>
      </c:catAx>
      <c:valAx>
        <c:axId val="442469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03520371385903"/>
          <c:y val="0.89107345084402501"/>
          <c:w val="0.45392959257228194"/>
          <c:h val="9.20060753827091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30628188556984"/>
          <c:y val="0.10884353741496598"/>
          <c:w val="0.79478329070968579"/>
          <c:h val="0.7673587230167657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E97-4EE7-9906-7979CA0C0911}"/>
              </c:ext>
            </c:extLst>
          </c:dPt>
          <c:cat>
            <c:numRef>
              <c:f>Sheet1!$A$5:$A$8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Sheet1!$B$5:$B$8</c:f>
              <c:numCache>
                <c:formatCode>General</c:formatCode>
                <c:ptCount val="4"/>
                <c:pt idx="0">
                  <c:v>97885</c:v>
                </c:pt>
                <c:pt idx="1">
                  <c:v>100682</c:v>
                </c:pt>
                <c:pt idx="2">
                  <c:v>99026</c:v>
                </c:pt>
                <c:pt idx="3">
                  <c:v>107801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97-4EE7-9906-7979CA0C0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42469080"/>
        <c:axId val="442469472"/>
      </c:barChart>
      <c:catAx>
        <c:axId val="442469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472"/>
        <c:crosses val="autoZero"/>
        <c:auto val="1"/>
        <c:lblAlgn val="ctr"/>
        <c:lblOffset val="100"/>
        <c:noMultiLvlLbl val="0"/>
      </c:catAx>
      <c:valAx>
        <c:axId val="442469472"/>
        <c:scaling>
          <c:orientation val="minMax"/>
          <c:max val="12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080"/>
        <c:crosses val="autoZero"/>
        <c:crossBetween val="between"/>
        <c:majorUnit val="20000"/>
        <c:minorUnit val="1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1088233199564"/>
          <c:y val="3.9119391676775292E-2"/>
          <c:w val="0.72188652174062995"/>
          <c:h val="0.677890136829343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Sheet1!$A$3:$A$7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Sheet1!$B$3:$B$7</c:f>
              <c:numCache>
                <c:formatCode>General</c:formatCode>
                <c:ptCount val="5"/>
                <c:pt idx="0">
                  <c:v>21738</c:v>
                </c:pt>
                <c:pt idx="1">
                  <c:v>23006</c:v>
                </c:pt>
                <c:pt idx="2">
                  <c:v>24307</c:v>
                </c:pt>
                <c:pt idx="3">
                  <c:v>23333</c:v>
                </c:pt>
                <c:pt idx="4">
                  <c:v>25506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50-45EC-BC98-0EBF3FD25B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2463984"/>
        <c:axId val="442469864"/>
      </c:barChart>
      <c:catAx>
        <c:axId val="44246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9864"/>
        <c:crosses val="autoZero"/>
        <c:auto val="1"/>
        <c:lblAlgn val="ctr"/>
        <c:lblOffset val="100"/>
        <c:noMultiLvlLbl val="0"/>
      </c:catAx>
      <c:valAx>
        <c:axId val="4424698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03520371385903"/>
          <c:y val="0.89107345084402501"/>
          <c:w val="0.45392959257228194"/>
          <c:h val="9.20060753827091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430003262135"/>
          <c:y val="0.10073260073260074"/>
          <c:w val="0.79776079871429983"/>
          <c:h val="0.640967864246018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15678</c:v>
                </c:pt>
                <c:pt idx="1">
                  <c:v>22486</c:v>
                </c:pt>
                <c:pt idx="2">
                  <c:v>24714</c:v>
                </c:pt>
                <c:pt idx="3">
                  <c:v>21738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ED-446A-8BEF-AEC000178D13}"/>
            </c:ext>
          </c:extLst>
        </c:ser>
        <c:ser>
          <c:idx val="1"/>
          <c:order val="1"/>
          <c:tx>
            <c:strRef>
              <c:f>Sheet1!$I$1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24660</c:v>
                </c:pt>
                <c:pt idx="1">
                  <c:v>24324</c:v>
                </c:pt>
                <c:pt idx="2">
                  <c:v>25895</c:v>
                </c:pt>
                <c:pt idx="3">
                  <c:v>23006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ED-446A-8BEF-AEC000178D13}"/>
            </c:ext>
          </c:extLst>
        </c:ser>
        <c:ser>
          <c:idx val="2"/>
          <c:order val="2"/>
          <c:tx>
            <c:strRef>
              <c:f>Sheet1!$J$1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26398</c:v>
                </c:pt>
                <c:pt idx="1">
                  <c:v>24093</c:v>
                </c:pt>
                <c:pt idx="2">
                  <c:v>25884</c:v>
                </c:pt>
                <c:pt idx="3">
                  <c:v>24307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ED-446A-8BEF-AEC000178D13}"/>
            </c:ext>
          </c:extLst>
        </c:ser>
        <c:ser>
          <c:idx val="3"/>
          <c:order val="3"/>
          <c:tx>
            <c:strRef>
              <c:f>Sheet1!$K$1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0">
                  <c:v>25554</c:v>
                </c:pt>
                <c:pt idx="1">
                  <c:v>24027</c:v>
                </c:pt>
                <c:pt idx="2">
                  <c:v>26112</c:v>
                </c:pt>
                <c:pt idx="3">
                  <c:v>23333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ED-446A-8BEF-AEC000178D13}"/>
            </c:ext>
          </c:extLst>
        </c:ser>
        <c:ser>
          <c:idx val="4"/>
          <c:order val="4"/>
          <c:tx>
            <c:strRef>
              <c:f>Sheet1!$L$1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Sheet1!$L$2:$L$5</c:f>
              <c:numCache>
                <c:formatCode>General</c:formatCode>
                <c:ptCount val="4"/>
                <c:pt idx="0">
                  <c:v>26830</c:v>
                </c:pt>
                <c:pt idx="1">
                  <c:v>26202</c:v>
                </c:pt>
                <c:pt idx="2">
                  <c:v>29263</c:v>
                </c:pt>
                <c:pt idx="3">
                  <c:v>25506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D7-4026-BB8E-16B34CD92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2470256"/>
        <c:axId val="442464768"/>
      </c:barChart>
      <c:catAx>
        <c:axId val="44247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64768"/>
        <c:crosses val="autoZero"/>
        <c:auto val="1"/>
        <c:lblAlgn val="ctr"/>
        <c:lblOffset val="100"/>
        <c:noMultiLvlLbl val="0"/>
      </c:catAx>
      <c:valAx>
        <c:axId val="442464768"/>
        <c:scaling>
          <c:orientation val="minMax"/>
          <c:max val="30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247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101494297249332"/>
          <c:y val="0.83630844221395384"/>
          <c:w val="0.53068934779378996"/>
          <c:h val="0.113333146484231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84973385060875"/>
          <c:y val="6.4814814814814811E-2"/>
          <c:w val="0.75726409619672963"/>
          <c:h val="0.63820939049285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9BBB59"/>
            </a:solidFill>
            <a:ln>
              <a:solidFill>
                <a:srgbClr val="9BBB59"/>
              </a:solidFill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24660</c:v>
                </c:pt>
                <c:pt idx="1">
                  <c:v>24324</c:v>
                </c:pt>
                <c:pt idx="2">
                  <c:v>25895</c:v>
                </c:pt>
                <c:pt idx="3">
                  <c:v>23006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6B-42AA-866E-CED9B3F47568}"/>
            </c:ext>
          </c:extLst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8064A2"/>
            </a:solidFill>
            <a:ln>
              <a:solidFill>
                <a:srgbClr val="8064A2"/>
              </a:solidFill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Sheet1!$E$3:$E$6</c:f>
              <c:numCache>
                <c:formatCode>General</c:formatCode>
                <c:ptCount val="4"/>
                <c:pt idx="0">
                  <c:v>26398</c:v>
                </c:pt>
                <c:pt idx="1">
                  <c:v>24093</c:v>
                </c:pt>
                <c:pt idx="2">
                  <c:v>25884</c:v>
                </c:pt>
                <c:pt idx="3">
                  <c:v>24307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6B-42AA-866E-CED9B3F47568}"/>
            </c:ext>
          </c:extLst>
        </c:ser>
        <c:ser>
          <c:idx val="2"/>
          <c:order val="2"/>
          <c:tx>
            <c:strRef>
              <c:f>Sheet1!$F$2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solidFill>
                <a:srgbClr val="1F497D">
                  <a:lumMod val="60000"/>
                  <a:lumOff val="40000"/>
                </a:srgbClr>
              </a:solidFill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Sheet1!$F$3:$F$6</c:f>
              <c:numCache>
                <c:formatCode>General</c:formatCode>
                <c:ptCount val="4"/>
                <c:pt idx="0">
                  <c:v>25554</c:v>
                </c:pt>
                <c:pt idx="1">
                  <c:v>24027</c:v>
                </c:pt>
                <c:pt idx="2">
                  <c:v>26112</c:v>
                </c:pt>
                <c:pt idx="3">
                  <c:v>23333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6B-42AA-866E-CED9B3F47568}"/>
            </c:ext>
          </c:extLst>
        </c:ser>
        <c:ser>
          <c:idx val="3"/>
          <c:order val="3"/>
          <c:tx>
            <c:strRef>
              <c:f>Sheet1!$G$2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Sheet1!$G$3:$G$6</c:f>
              <c:numCache>
                <c:formatCode>General</c:formatCode>
                <c:ptCount val="4"/>
                <c:pt idx="0">
                  <c:v>26830</c:v>
                </c:pt>
                <c:pt idx="1">
                  <c:v>26202</c:v>
                </c:pt>
                <c:pt idx="2">
                  <c:v>29263</c:v>
                </c:pt>
                <c:pt idx="3">
                  <c:v>25506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CE-4DEA-9760-D241C7B15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6695856"/>
        <c:axId val="386697424"/>
      </c:barChart>
      <c:catAx>
        <c:axId val="38669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7424"/>
        <c:crosses val="autoZero"/>
        <c:auto val="1"/>
        <c:lblAlgn val="ctr"/>
        <c:lblOffset val="100"/>
        <c:noMultiLvlLbl val="0"/>
      </c:catAx>
      <c:valAx>
        <c:axId val="38669742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5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572921309364634"/>
          <c:y val="0.8122863613264002"/>
          <c:w val="0.42455132966869708"/>
          <c:h val="0.10352913215115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Sheet1!$A$30:$A$49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Sheet1!$B$30:$B$49</c:f>
              <c:numCache>
                <c:formatCode>#,##0_);\(#,##0\)</c:formatCode>
                <c:ptCount val="20"/>
                <c:pt idx="0">
                  <c:v>248127</c:v>
                </c:pt>
                <c:pt idx="1">
                  <c:v>249339</c:v>
                </c:pt>
                <c:pt idx="2">
                  <c:v>350377</c:v>
                </c:pt>
                <c:pt idx="3">
                  <c:v>408608</c:v>
                </c:pt>
                <c:pt idx="4">
                  <c:v>399605</c:v>
                </c:pt>
                <c:pt idx="5">
                  <c:v>363732</c:v>
                </c:pt>
                <c:pt idx="6">
                  <c:v>362188</c:v>
                </c:pt>
                <c:pt idx="7">
                  <c:v>414021</c:v>
                </c:pt>
                <c:pt idx="8">
                  <c:v>476054</c:v>
                </c:pt>
                <c:pt idx="9">
                  <c:v>358985</c:v>
                </c:pt>
                <c:pt idx="10">
                  <c:v>465248</c:v>
                </c:pt>
                <c:pt idx="11">
                  <c:v>399360</c:v>
                </c:pt>
                <c:pt idx="12">
                  <c:v>457362</c:v>
                </c:pt>
                <c:pt idx="13">
                  <c:v>474206</c:v>
                </c:pt>
                <c:pt idx="14">
                  <c:v>442367</c:v>
                </c:pt>
                <c:pt idx="15">
                  <c:v>397644</c:v>
                </c:pt>
                <c:pt idx="16">
                  <c:v>492194</c:v>
                </c:pt>
                <c:pt idx="17">
                  <c:v>452414</c:v>
                </c:pt>
                <c:pt idx="18">
                  <c:v>438765</c:v>
                </c:pt>
                <c:pt idx="19">
                  <c:v>503462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57-4FDD-8EBE-118EABE9C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386698600"/>
        <c:axId val="386696640"/>
      </c:barChart>
      <c:catAx>
        <c:axId val="386698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700"/>
            </a:pPr>
            <a:endParaRPr lang="en-US"/>
          </a:p>
        </c:txPr>
        <c:crossAx val="386696640"/>
        <c:crosses val="autoZero"/>
        <c:auto val="1"/>
        <c:lblAlgn val="ctr"/>
        <c:lblOffset val="100"/>
        <c:noMultiLvlLbl val="0"/>
      </c:catAx>
      <c:valAx>
        <c:axId val="38669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Hearing Instruments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866986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aseline="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Public Sector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2025*</c:v>
                </c:pt>
              </c:strCache>
            </c:strRef>
          </c:cat>
          <c:val>
            <c:numRef>
              <c:f>Sheet1!$B$2:$B$5</c:f>
              <c:numCache>
                <c:formatCode>#,##0_);\(#,##0\)</c:formatCode>
                <c:ptCount val="4"/>
                <c:pt idx="0">
                  <c:v>1053453</c:v>
                </c:pt>
                <c:pt idx="1">
                  <c:v>1129417</c:v>
                </c:pt>
                <c:pt idx="2">
                  <c:v>1060795</c:v>
                </c:pt>
                <c:pt idx="3">
                  <c:v>1102836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57-4FDD-8EBE-118EABE9CB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Independent Sector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2025*</c:v>
                </c:pt>
              </c:strCache>
            </c:strRef>
          </c:cat>
          <c:val>
            <c:numRef>
              <c:f>Sheet1!$C$2:$C$5</c:f>
              <c:numCache>
                <c:formatCode>#,##0_);\(#,##0\)</c:formatCode>
                <c:ptCount val="4"/>
                <c:pt idx="0">
                  <c:v>486093</c:v>
                </c:pt>
                <c:pt idx="1">
                  <c:v>570218</c:v>
                </c:pt>
                <c:pt idx="2">
                  <c:v>710784</c:v>
                </c:pt>
                <c:pt idx="3">
                  <c:v>783999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D4-48B7-9890-EE949170C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386698600"/>
        <c:axId val="386696640"/>
      </c:barChart>
      <c:catAx>
        <c:axId val="386698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700"/>
            </a:pPr>
            <a:endParaRPr lang="en-US"/>
          </a:p>
        </c:txPr>
        <c:crossAx val="386696640"/>
        <c:crosses val="autoZero"/>
        <c:auto val="1"/>
        <c:lblAlgn val="ctr"/>
        <c:lblOffset val="100"/>
        <c:noMultiLvlLbl val="0"/>
      </c:catAx>
      <c:valAx>
        <c:axId val="38669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Hearing Instruments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866986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aseline="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Eire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Sheet1!$A$30:$A$49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Sheet1!$B$30:$B$49</c:f>
              <c:numCache>
                <c:formatCode>#,##0_);\(#,##0\)</c:formatCode>
                <c:ptCount val="20"/>
                <c:pt idx="0">
                  <c:v>15678</c:v>
                </c:pt>
                <c:pt idx="1">
                  <c:v>22486</c:v>
                </c:pt>
                <c:pt idx="2">
                  <c:v>24714</c:v>
                </c:pt>
                <c:pt idx="3">
                  <c:v>21738</c:v>
                </c:pt>
                <c:pt idx="4">
                  <c:v>24660</c:v>
                </c:pt>
                <c:pt idx="5">
                  <c:v>24324</c:v>
                </c:pt>
                <c:pt idx="6">
                  <c:v>25895</c:v>
                </c:pt>
                <c:pt idx="7">
                  <c:v>23006</c:v>
                </c:pt>
                <c:pt idx="8">
                  <c:v>26398</c:v>
                </c:pt>
                <c:pt idx="9">
                  <c:v>24093</c:v>
                </c:pt>
                <c:pt idx="10">
                  <c:v>25884</c:v>
                </c:pt>
                <c:pt idx="11">
                  <c:v>24307</c:v>
                </c:pt>
                <c:pt idx="12">
                  <c:v>25554</c:v>
                </c:pt>
                <c:pt idx="13">
                  <c:v>24027</c:v>
                </c:pt>
                <c:pt idx="14">
                  <c:v>26112</c:v>
                </c:pt>
                <c:pt idx="15">
                  <c:v>23333</c:v>
                </c:pt>
                <c:pt idx="16">
                  <c:v>26830</c:v>
                </c:pt>
                <c:pt idx="17">
                  <c:v>26202</c:v>
                </c:pt>
                <c:pt idx="18">
                  <c:v>29263</c:v>
                </c:pt>
                <c:pt idx="19">
                  <c:v>25506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5-4D06-9548-AD4E4E446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6702128"/>
        <c:axId val="386701344"/>
      </c:barChart>
      <c:catAx>
        <c:axId val="38670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701344"/>
        <c:crosses val="autoZero"/>
        <c:auto val="1"/>
        <c:lblAlgn val="ctr"/>
        <c:lblOffset val="100"/>
        <c:noMultiLvlLbl val="0"/>
      </c:catAx>
      <c:valAx>
        <c:axId val="386701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Hearing Instruments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7021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aseline="0"/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BTE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Sheet1!$A$30:$A$49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Sheet1!$B$30:$B$49</c:f>
              <c:numCache>
                <c:formatCode>0.00%</c:formatCode>
                <c:ptCount val="20"/>
                <c:pt idx="0">
                  <c:v>2.9000000000000001E-2</c:v>
                </c:pt>
                <c:pt idx="1">
                  <c:v>2.7E-2</c:v>
                </c:pt>
                <c:pt idx="2">
                  <c:v>2.7E-2</c:v>
                </c:pt>
                <c:pt idx="3">
                  <c:v>2.53E-2</c:v>
                </c:pt>
                <c:pt idx="4">
                  <c:v>3.9300000000000002E-2</c:v>
                </c:pt>
                <c:pt idx="5">
                  <c:v>2.8199999999999999E-2</c:v>
                </c:pt>
                <c:pt idx="6">
                  <c:v>2.5399999999999999E-2</c:v>
                </c:pt>
                <c:pt idx="7">
                  <c:v>2.6608717106823939E-2</c:v>
                </c:pt>
                <c:pt idx="8">
                  <c:v>2.86E-2</c:v>
                </c:pt>
                <c:pt idx="9">
                  <c:v>3.0599999999999999E-2</c:v>
                </c:pt>
                <c:pt idx="10">
                  <c:v>2.3699999999999999E-2</c:v>
                </c:pt>
                <c:pt idx="11">
                  <c:v>2.7900000000000001E-2</c:v>
                </c:pt>
                <c:pt idx="12">
                  <c:v>2.6700000000000002E-2</c:v>
                </c:pt>
                <c:pt idx="13">
                  <c:v>2.1000000000000001E-2</c:v>
                </c:pt>
                <c:pt idx="14">
                  <c:v>1.7100000000000001E-2</c:v>
                </c:pt>
                <c:pt idx="15" formatCode="0.0%">
                  <c:v>1.5054687952116006E-2</c:v>
                </c:pt>
                <c:pt idx="16" formatCode="0.0%">
                  <c:v>1.9064602291425904E-2</c:v>
                </c:pt>
                <c:pt idx="17" formatCode="0.0%">
                  <c:v>1.7901413438938793E-2</c:v>
                </c:pt>
                <c:pt idx="18" formatCode="0.0%">
                  <c:v>1.5562065177590626E-2</c:v>
                </c:pt>
                <c:pt idx="19" formatCode="0.0%">
                  <c:v>2.3026798896197756E-2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DB-4DD1-8221-B14057131D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RITE/RIC</c:v>
                </c:pt>
              </c:strCache>
            </c:strRef>
          </c:tx>
          <c:spPr>
            <a:solidFill>
              <a:srgbClr val="FDCD25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Sheet1!$A$30:$A$49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Sheet1!$C$30:$C$49</c:f>
              <c:numCache>
                <c:formatCode>0.00%</c:formatCode>
                <c:ptCount val="20"/>
                <c:pt idx="0">
                  <c:v>0.74299999999999999</c:v>
                </c:pt>
                <c:pt idx="1">
                  <c:v>0.73399999999999999</c:v>
                </c:pt>
                <c:pt idx="2">
                  <c:v>0.75600000000000001</c:v>
                </c:pt>
                <c:pt idx="3">
                  <c:v>0.7621</c:v>
                </c:pt>
                <c:pt idx="4">
                  <c:v>0.75880000000000003</c:v>
                </c:pt>
                <c:pt idx="5">
                  <c:v>0.7792</c:v>
                </c:pt>
                <c:pt idx="6">
                  <c:v>0.80069999999999997</c:v>
                </c:pt>
                <c:pt idx="7">
                  <c:v>0.79775856669734957</c:v>
                </c:pt>
                <c:pt idx="8">
                  <c:v>0.82120000000000004</c:v>
                </c:pt>
                <c:pt idx="9">
                  <c:v>0.81879999999999997</c:v>
                </c:pt>
                <c:pt idx="10">
                  <c:v>0.83399999999999996</c:v>
                </c:pt>
                <c:pt idx="11">
                  <c:v>0.8357</c:v>
                </c:pt>
                <c:pt idx="12">
                  <c:v>0.85229999999999995</c:v>
                </c:pt>
                <c:pt idx="13">
                  <c:v>0.84409999999999996</c:v>
                </c:pt>
                <c:pt idx="14">
                  <c:v>0.86260000000000003</c:v>
                </c:pt>
                <c:pt idx="15" formatCode="0.0%">
                  <c:v>0.87184913896444249</c:v>
                </c:pt>
                <c:pt idx="16" formatCode="0.0%">
                  <c:v>0.85801425061801151</c:v>
                </c:pt>
                <c:pt idx="17" formatCode="0.0%">
                  <c:v>0.85070349979072091</c:v>
                </c:pt>
                <c:pt idx="18" formatCode="0.0%">
                  <c:v>0.86459172464298795</c:v>
                </c:pt>
                <c:pt idx="19" formatCode="0.0%">
                  <c:v>0.83290691113155191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DB-4DD1-8221-B14057131D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ITE</c:v>
                </c:pt>
              </c:strCache>
            </c:strRef>
          </c:tx>
          <c:spPr>
            <a:solidFill>
              <a:schemeClr val="accent6"/>
            </a:solidFill>
            <a:ln w="31750"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Sheet1!$A$30:$A$49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Sheet1!$D$30:$D$49</c:f>
              <c:numCache>
                <c:formatCode>0.00%</c:formatCode>
                <c:ptCount val="20"/>
                <c:pt idx="0">
                  <c:v>0.17499999999999999</c:v>
                </c:pt>
                <c:pt idx="1">
                  <c:v>0.187</c:v>
                </c:pt>
                <c:pt idx="2" formatCode="0%">
                  <c:v>0.17</c:v>
                </c:pt>
                <c:pt idx="3">
                  <c:v>0.1676</c:v>
                </c:pt>
                <c:pt idx="4">
                  <c:v>0.152</c:v>
                </c:pt>
                <c:pt idx="5">
                  <c:v>0.1424</c:v>
                </c:pt>
                <c:pt idx="6">
                  <c:v>0.12709999999999999</c:v>
                </c:pt>
                <c:pt idx="7">
                  <c:v>0.12882073278357167</c:v>
                </c:pt>
                <c:pt idx="8">
                  <c:v>0.1203</c:v>
                </c:pt>
                <c:pt idx="9">
                  <c:v>0.1188</c:v>
                </c:pt>
                <c:pt idx="10">
                  <c:v>0.1128</c:v>
                </c:pt>
                <c:pt idx="11">
                  <c:v>0.10539999999999999</c:v>
                </c:pt>
                <c:pt idx="12">
                  <c:v>9.98E-2</c:v>
                </c:pt>
                <c:pt idx="13">
                  <c:v>0.1075</c:v>
                </c:pt>
                <c:pt idx="14">
                  <c:v>9.4399999999999998E-2</c:v>
                </c:pt>
                <c:pt idx="15" formatCode="0.0%">
                  <c:v>9.1593019122181901E-2</c:v>
                </c:pt>
                <c:pt idx="16" formatCode="0.0%">
                  <c:v>9.8514476393108882E-2</c:v>
                </c:pt>
                <c:pt idx="17" formatCode="0.0%">
                  <c:v>0.10415660517080395</c:v>
                </c:pt>
                <c:pt idx="18" formatCode="0.0%">
                  <c:v>9.3672647381911389E-2</c:v>
                </c:pt>
                <c:pt idx="19" formatCode="0.0%">
                  <c:v>0.12443283270593873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DB-4DD1-8221-B14057131DB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CIC/IIC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Sheet1!$A$30:$A$49</c:f>
              <c:strCache>
                <c:ptCount val="20"/>
                <c:pt idx="0">
                  <c:v>Q1 21</c:v>
                </c:pt>
                <c:pt idx="1">
                  <c:v>Q2 21</c:v>
                </c:pt>
                <c:pt idx="2">
                  <c:v>Q3 21</c:v>
                </c:pt>
                <c:pt idx="3">
                  <c:v>Q4 21</c:v>
                </c:pt>
                <c:pt idx="4">
                  <c:v>Q1 22</c:v>
                </c:pt>
                <c:pt idx="5">
                  <c:v>Q2 22</c:v>
                </c:pt>
                <c:pt idx="6">
                  <c:v>Q3 22</c:v>
                </c:pt>
                <c:pt idx="7">
                  <c:v>Q4 22</c:v>
                </c:pt>
                <c:pt idx="8">
                  <c:v>Q1 23</c:v>
                </c:pt>
                <c:pt idx="9">
                  <c:v>Q2 23</c:v>
                </c:pt>
                <c:pt idx="10">
                  <c:v>Q3 23</c:v>
                </c:pt>
                <c:pt idx="11">
                  <c:v>Q4 23</c:v>
                </c:pt>
                <c:pt idx="12">
                  <c:v>Q1 24</c:v>
                </c:pt>
                <c:pt idx="13">
                  <c:v>Q2 24</c:v>
                </c:pt>
                <c:pt idx="14">
                  <c:v>Q3 24</c:v>
                </c:pt>
                <c:pt idx="15">
                  <c:v>Q4 24</c:v>
                </c:pt>
                <c:pt idx="16">
                  <c:v>Q1 25</c:v>
                </c:pt>
                <c:pt idx="17">
                  <c:v>Q2 25</c:v>
                </c:pt>
                <c:pt idx="18">
                  <c:v>Q3 25</c:v>
                </c:pt>
                <c:pt idx="19">
                  <c:v>Q4 25</c:v>
                </c:pt>
              </c:strCache>
            </c:strRef>
          </c:cat>
          <c:val>
            <c:numRef>
              <c:f>Sheet1!$E$30:$E$49</c:f>
              <c:numCache>
                <c:formatCode>0.0%</c:formatCode>
                <c:ptCount val="20"/>
                <c:pt idx="0">
                  <c:v>5.2999999999999999E-2</c:v>
                </c:pt>
                <c:pt idx="1">
                  <c:v>5.1999999999999998E-2</c:v>
                </c:pt>
                <c:pt idx="2">
                  <c:v>4.7E-2</c:v>
                </c:pt>
                <c:pt idx="3">
                  <c:v>4.4999999999999998E-2</c:v>
                </c:pt>
                <c:pt idx="4">
                  <c:v>4.9799999999999997E-2</c:v>
                </c:pt>
                <c:pt idx="5">
                  <c:v>5.0299999999999997E-2</c:v>
                </c:pt>
                <c:pt idx="6">
                  <c:v>4.6699999999999998E-2</c:v>
                </c:pt>
                <c:pt idx="7">
                  <c:v>4.6811983412254815E-2</c:v>
                </c:pt>
                <c:pt idx="8" formatCode="0.00%">
                  <c:v>2.9899999999999999E-2</c:v>
                </c:pt>
                <c:pt idx="9">
                  <c:v>3.1600000000000003E-2</c:v>
                </c:pt>
                <c:pt idx="10">
                  <c:v>2.9499999999999998E-2</c:v>
                </c:pt>
                <c:pt idx="11">
                  <c:v>3.1E-2</c:v>
                </c:pt>
                <c:pt idx="12">
                  <c:v>2.12E-2</c:v>
                </c:pt>
                <c:pt idx="13">
                  <c:v>2.7400000000000001E-2</c:v>
                </c:pt>
                <c:pt idx="14">
                  <c:v>2.5899999999999999E-2</c:v>
                </c:pt>
                <c:pt idx="15">
                  <c:v>2.15031539612596E-2</c:v>
                </c:pt>
                <c:pt idx="16">
                  <c:v>2.4406670697453715E-2</c:v>
                </c:pt>
                <c:pt idx="17">
                  <c:v>2.7238481599536367E-2</c:v>
                </c:pt>
                <c:pt idx="18">
                  <c:v>2.6173562797510069E-2</c:v>
                </c:pt>
                <c:pt idx="19">
                  <c:v>1.9633457266311615E-2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DB-4DD1-8221-B14057131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6702912"/>
        <c:axId val="386699776"/>
      </c:barChart>
      <c:catAx>
        <c:axId val="38670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9776"/>
        <c:crosses val="autoZero"/>
        <c:auto val="1"/>
        <c:lblAlgn val="ctr"/>
        <c:lblOffset val="100"/>
        <c:noMultiLvlLbl val="0"/>
      </c:catAx>
      <c:valAx>
        <c:axId val="38669977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70291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BTE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Sheet1!$A$29:$A$49</c:f>
              <c:strCache>
                <c:ptCount val="21"/>
                <c:pt idx="0">
                  <c:v>Q4 20</c:v>
                </c:pt>
                <c:pt idx="1">
                  <c:v>Q1 21</c:v>
                </c:pt>
                <c:pt idx="2">
                  <c:v>Q2 21</c:v>
                </c:pt>
                <c:pt idx="3">
                  <c:v>Q3 21</c:v>
                </c:pt>
                <c:pt idx="4">
                  <c:v>Q4 21</c:v>
                </c:pt>
                <c:pt idx="5">
                  <c:v>Q1 22</c:v>
                </c:pt>
                <c:pt idx="6">
                  <c:v>Q2 22</c:v>
                </c:pt>
                <c:pt idx="7">
                  <c:v>Q3 22</c:v>
                </c:pt>
                <c:pt idx="8">
                  <c:v>Q4 22</c:v>
                </c:pt>
                <c:pt idx="9">
                  <c:v>Q1 23</c:v>
                </c:pt>
                <c:pt idx="10">
                  <c:v>Q2 23</c:v>
                </c:pt>
                <c:pt idx="11">
                  <c:v>Q3 23</c:v>
                </c:pt>
                <c:pt idx="12">
                  <c:v>Q4 23</c:v>
                </c:pt>
                <c:pt idx="13">
                  <c:v>Q1 24</c:v>
                </c:pt>
                <c:pt idx="14">
                  <c:v>Q2 24</c:v>
                </c:pt>
                <c:pt idx="15">
                  <c:v>Q3 24</c:v>
                </c:pt>
                <c:pt idx="16">
                  <c:v>Q4 24</c:v>
                </c:pt>
                <c:pt idx="17">
                  <c:v>Q1 25</c:v>
                </c:pt>
                <c:pt idx="18">
                  <c:v>Q2 25</c:v>
                </c:pt>
                <c:pt idx="19">
                  <c:v>Q3 25</c:v>
                </c:pt>
                <c:pt idx="20">
                  <c:v>Q4 25</c:v>
                </c:pt>
              </c:strCache>
            </c:strRef>
          </c:cat>
          <c:val>
            <c:numRef>
              <c:f>Sheet1!$B$29:$B$49</c:f>
              <c:numCache>
                <c:formatCode>#,##0_);\(#,##0\)</c:formatCode>
                <c:ptCount val="21"/>
                <c:pt idx="0">
                  <c:v>3035</c:v>
                </c:pt>
                <c:pt idx="1">
                  <c:v>2279</c:v>
                </c:pt>
                <c:pt idx="2">
                  <c:v>2874</c:v>
                </c:pt>
                <c:pt idx="3">
                  <c:v>3070</c:v>
                </c:pt>
                <c:pt idx="4">
                  <c:v>2875</c:v>
                </c:pt>
                <c:pt idx="5">
                  <c:v>4594</c:v>
                </c:pt>
                <c:pt idx="6">
                  <c:v>2982</c:v>
                </c:pt>
                <c:pt idx="7">
                  <c:v>2720</c:v>
                </c:pt>
                <c:pt idx="8">
                  <c:v>2804</c:v>
                </c:pt>
                <c:pt idx="9">
                  <c:v>3385</c:v>
                </c:pt>
                <c:pt idx="10">
                  <c:v>3439</c:v>
                </c:pt>
                <c:pt idx="11">
                  <c:v>2702</c:v>
                </c:pt>
                <c:pt idx="12">
                  <c:v>2510</c:v>
                </c:pt>
                <c:pt idx="13">
                  <c:v>2591</c:v>
                </c:pt>
                <c:pt idx="14">
                  <c:v>2324</c:v>
                </c:pt>
                <c:pt idx="15">
                  <c:v>2056</c:v>
                </c:pt>
                <c:pt idx="16">
                  <c:v>1821</c:v>
                </c:pt>
                <c:pt idx="17">
                  <c:v>2491</c:v>
                </c:pt>
                <c:pt idx="18">
                  <c:v>2224</c:v>
                </c:pt>
                <c:pt idx="19">
                  <c:v>2125</c:v>
                </c:pt>
                <c:pt idx="20">
                  <c:v>2979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5F-47A9-9DA6-488D57B509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RITE/RIC</c:v>
                </c:pt>
              </c:strCache>
            </c:strRef>
          </c:tx>
          <c:spPr>
            <a:solidFill>
              <a:srgbClr val="FDCD25"/>
            </a:solidFill>
            <a:ln>
              <a:noFill/>
            </a:ln>
            <a:effectLst/>
          </c:spPr>
          <c:invertIfNegative val="0"/>
          <c:cat>
            <c:strRef>
              <c:f>Sheet1!$A$29:$A$49</c:f>
              <c:strCache>
                <c:ptCount val="21"/>
                <c:pt idx="0">
                  <c:v>Q4 20</c:v>
                </c:pt>
                <c:pt idx="1">
                  <c:v>Q1 21</c:v>
                </c:pt>
                <c:pt idx="2">
                  <c:v>Q2 21</c:v>
                </c:pt>
                <c:pt idx="3">
                  <c:v>Q3 21</c:v>
                </c:pt>
                <c:pt idx="4">
                  <c:v>Q4 21</c:v>
                </c:pt>
                <c:pt idx="5">
                  <c:v>Q1 22</c:v>
                </c:pt>
                <c:pt idx="6">
                  <c:v>Q2 22</c:v>
                </c:pt>
                <c:pt idx="7">
                  <c:v>Q3 22</c:v>
                </c:pt>
                <c:pt idx="8">
                  <c:v>Q4 22</c:v>
                </c:pt>
                <c:pt idx="9">
                  <c:v>Q1 23</c:v>
                </c:pt>
                <c:pt idx="10">
                  <c:v>Q2 23</c:v>
                </c:pt>
                <c:pt idx="11">
                  <c:v>Q3 23</c:v>
                </c:pt>
                <c:pt idx="12">
                  <c:v>Q4 23</c:v>
                </c:pt>
                <c:pt idx="13">
                  <c:v>Q1 24</c:v>
                </c:pt>
                <c:pt idx="14">
                  <c:v>Q2 24</c:v>
                </c:pt>
                <c:pt idx="15">
                  <c:v>Q3 24</c:v>
                </c:pt>
                <c:pt idx="16">
                  <c:v>Q4 24</c:v>
                </c:pt>
                <c:pt idx="17">
                  <c:v>Q1 25</c:v>
                </c:pt>
                <c:pt idx="18">
                  <c:v>Q2 25</c:v>
                </c:pt>
                <c:pt idx="19">
                  <c:v>Q3 25</c:v>
                </c:pt>
                <c:pt idx="20">
                  <c:v>Q4 25</c:v>
                </c:pt>
              </c:strCache>
            </c:strRef>
          </c:cat>
          <c:val>
            <c:numRef>
              <c:f>Sheet1!$C$29:$C$49</c:f>
              <c:numCache>
                <c:formatCode>#,##0_);\(#,##0\)</c:formatCode>
                <c:ptCount val="21"/>
                <c:pt idx="0">
                  <c:v>68433</c:v>
                </c:pt>
                <c:pt idx="1">
                  <c:v>58016</c:v>
                </c:pt>
                <c:pt idx="2">
                  <c:v>77571</c:v>
                </c:pt>
                <c:pt idx="3">
                  <c:v>86982</c:v>
                </c:pt>
                <c:pt idx="4">
                  <c:v>86659</c:v>
                </c:pt>
                <c:pt idx="5">
                  <c:v>88660</c:v>
                </c:pt>
                <c:pt idx="6">
                  <c:v>82466</c:v>
                </c:pt>
                <c:pt idx="7">
                  <c:v>85611</c:v>
                </c:pt>
                <c:pt idx="8">
                  <c:v>84067</c:v>
                </c:pt>
                <c:pt idx="9">
                  <c:v>97269</c:v>
                </c:pt>
                <c:pt idx="10">
                  <c:v>91969</c:v>
                </c:pt>
                <c:pt idx="11">
                  <c:v>94980</c:v>
                </c:pt>
                <c:pt idx="12">
                  <c:v>92547</c:v>
                </c:pt>
                <c:pt idx="13">
                  <c:v>103977</c:v>
                </c:pt>
                <c:pt idx="14">
                  <c:v>93313</c:v>
                </c:pt>
                <c:pt idx="15">
                  <c:v>103906</c:v>
                </c:pt>
                <c:pt idx="16">
                  <c:v>105458</c:v>
                </c:pt>
                <c:pt idx="17">
                  <c:v>112109</c:v>
                </c:pt>
                <c:pt idx="18">
                  <c:v>105688</c:v>
                </c:pt>
                <c:pt idx="19">
                  <c:v>118060</c:v>
                </c:pt>
                <c:pt idx="20">
                  <c:v>107754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5F-47A9-9DA6-488D57B509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ITE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Sheet1!$A$29:$A$49</c:f>
              <c:strCache>
                <c:ptCount val="21"/>
                <c:pt idx="0">
                  <c:v>Q4 20</c:v>
                </c:pt>
                <c:pt idx="1">
                  <c:v>Q1 21</c:v>
                </c:pt>
                <c:pt idx="2">
                  <c:v>Q2 21</c:v>
                </c:pt>
                <c:pt idx="3">
                  <c:v>Q3 21</c:v>
                </c:pt>
                <c:pt idx="4">
                  <c:v>Q4 21</c:v>
                </c:pt>
                <c:pt idx="5">
                  <c:v>Q1 22</c:v>
                </c:pt>
                <c:pt idx="6">
                  <c:v>Q2 22</c:v>
                </c:pt>
                <c:pt idx="7">
                  <c:v>Q3 22</c:v>
                </c:pt>
                <c:pt idx="8">
                  <c:v>Q4 22</c:v>
                </c:pt>
                <c:pt idx="9">
                  <c:v>Q1 23</c:v>
                </c:pt>
                <c:pt idx="10">
                  <c:v>Q2 23</c:v>
                </c:pt>
                <c:pt idx="11">
                  <c:v>Q3 23</c:v>
                </c:pt>
                <c:pt idx="12">
                  <c:v>Q4 23</c:v>
                </c:pt>
                <c:pt idx="13">
                  <c:v>Q1 24</c:v>
                </c:pt>
                <c:pt idx="14">
                  <c:v>Q2 24</c:v>
                </c:pt>
                <c:pt idx="15">
                  <c:v>Q3 24</c:v>
                </c:pt>
                <c:pt idx="16">
                  <c:v>Q4 24</c:v>
                </c:pt>
                <c:pt idx="17">
                  <c:v>Q1 25</c:v>
                </c:pt>
                <c:pt idx="18">
                  <c:v>Q2 25</c:v>
                </c:pt>
                <c:pt idx="19">
                  <c:v>Q3 25</c:v>
                </c:pt>
                <c:pt idx="20">
                  <c:v>Q4 25</c:v>
                </c:pt>
              </c:strCache>
            </c:strRef>
          </c:cat>
          <c:val>
            <c:numRef>
              <c:f>Sheet1!$D$29:$D$49</c:f>
              <c:numCache>
                <c:formatCode>#,##0_);\(#,##0\)</c:formatCode>
                <c:ptCount val="21"/>
                <c:pt idx="0">
                  <c:v>18767</c:v>
                </c:pt>
                <c:pt idx="1">
                  <c:v>13676</c:v>
                </c:pt>
                <c:pt idx="2">
                  <c:v>19764</c:v>
                </c:pt>
                <c:pt idx="3">
                  <c:v>19600</c:v>
                </c:pt>
                <c:pt idx="4">
                  <c:v>19059</c:v>
                </c:pt>
                <c:pt idx="5">
                  <c:v>17763</c:v>
                </c:pt>
                <c:pt idx="6">
                  <c:v>15066</c:v>
                </c:pt>
                <c:pt idx="7">
                  <c:v>13592</c:v>
                </c:pt>
                <c:pt idx="8">
                  <c:v>13575</c:v>
                </c:pt>
                <c:pt idx="9">
                  <c:v>14254</c:v>
                </c:pt>
                <c:pt idx="10">
                  <c:v>13348</c:v>
                </c:pt>
                <c:pt idx="11">
                  <c:v>12846</c:v>
                </c:pt>
                <c:pt idx="12">
                  <c:v>12592</c:v>
                </c:pt>
                <c:pt idx="13">
                  <c:v>12177</c:v>
                </c:pt>
                <c:pt idx="14">
                  <c:v>11886</c:v>
                </c:pt>
                <c:pt idx="15">
                  <c:v>11371</c:v>
                </c:pt>
                <c:pt idx="16">
                  <c:v>11079</c:v>
                </c:pt>
                <c:pt idx="17">
                  <c:v>12872</c:v>
                </c:pt>
                <c:pt idx="18">
                  <c:v>12940</c:v>
                </c:pt>
                <c:pt idx="19">
                  <c:v>12791</c:v>
                </c:pt>
                <c:pt idx="20">
                  <c:v>16098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5F-47A9-9DA6-488D57B5092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CIC/IIC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Sheet1!$A$29:$A$49</c:f>
              <c:strCache>
                <c:ptCount val="21"/>
                <c:pt idx="0">
                  <c:v>Q4 20</c:v>
                </c:pt>
                <c:pt idx="1">
                  <c:v>Q1 21</c:v>
                </c:pt>
                <c:pt idx="2">
                  <c:v>Q2 21</c:v>
                </c:pt>
                <c:pt idx="3">
                  <c:v>Q3 21</c:v>
                </c:pt>
                <c:pt idx="4">
                  <c:v>Q4 21</c:v>
                </c:pt>
                <c:pt idx="5">
                  <c:v>Q1 22</c:v>
                </c:pt>
                <c:pt idx="6">
                  <c:v>Q2 22</c:v>
                </c:pt>
                <c:pt idx="7">
                  <c:v>Q3 22</c:v>
                </c:pt>
                <c:pt idx="8">
                  <c:v>Q4 22</c:v>
                </c:pt>
                <c:pt idx="9">
                  <c:v>Q1 23</c:v>
                </c:pt>
                <c:pt idx="10">
                  <c:v>Q2 23</c:v>
                </c:pt>
                <c:pt idx="11">
                  <c:v>Q3 23</c:v>
                </c:pt>
                <c:pt idx="12">
                  <c:v>Q4 23</c:v>
                </c:pt>
                <c:pt idx="13">
                  <c:v>Q1 24</c:v>
                </c:pt>
                <c:pt idx="14">
                  <c:v>Q2 24</c:v>
                </c:pt>
                <c:pt idx="15">
                  <c:v>Q3 24</c:v>
                </c:pt>
                <c:pt idx="16">
                  <c:v>Q4 24</c:v>
                </c:pt>
                <c:pt idx="17">
                  <c:v>Q1 25</c:v>
                </c:pt>
                <c:pt idx="18">
                  <c:v>Q2 25</c:v>
                </c:pt>
                <c:pt idx="19">
                  <c:v>Q3 25</c:v>
                </c:pt>
                <c:pt idx="20">
                  <c:v>Q4 25</c:v>
                </c:pt>
              </c:strCache>
            </c:strRef>
          </c:cat>
          <c:val>
            <c:numRef>
              <c:f>Sheet1!$E$29:$E$49</c:f>
              <c:numCache>
                <c:formatCode>#,##0_);\(#,##0\)</c:formatCode>
                <c:ptCount val="21"/>
                <c:pt idx="0">
                  <c:v>6162</c:v>
                </c:pt>
                <c:pt idx="1">
                  <c:v>4168</c:v>
                </c:pt>
                <c:pt idx="2">
                  <c:v>5505</c:v>
                </c:pt>
                <c:pt idx="3">
                  <c:v>5437</c:v>
                </c:pt>
                <c:pt idx="4">
                  <c:v>5121</c:v>
                </c:pt>
                <c:pt idx="5">
                  <c:v>5824</c:v>
                </c:pt>
                <c:pt idx="6">
                  <c:v>5322</c:v>
                </c:pt>
                <c:pt idx="7">
                  <c:v>4996</c:v>
                </c:pt>
                <c:pt idx="8">
                  <c:v>4933</c:v>
                </c:pt>
                <c:pt idx="9">
                  <c:v>3543</c:v>
                </c:pt>
                <c:pt idx="10">
                  <c:v>3565</c:v>
                </c:pt>
                <c:pt idx="11">
                  <c:v>3356</c:v>
                </c:pt>
                <c:pt idx="12">
                  <c:v>3093</c:v>
                </c:pt>
                <c:pt idx="13">
                  <c:v>3254</c:v>
                </c:pt>
                <c:pt idx="14">
                  <c:v>3029</c:v>
                </c:pt>
                <c:pt idx="15">
                  <c:v>3118</c:v>
                </c:pt>
                <c:pt idx="16">
                  <c:v>2601</c:v>
                </c:pt>
                <c:pt idx="17">
                  <c:v>3189</c:v>
                </c:pt>
                <c:pt idx="18">
                  <c:v>3384</c:v>
                </c:pt>
                <c:pt idx="19">
                  <c:v>3574</c:v>
                </c:pt>
                <c:pt idx="20">
                  <c:v>2540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5F-47A9-9DA6-488D57B50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6695464"/>
        <c:axId val="386700560"/>
      </c:barChart>
      <c:catAx>
        <c:axId val="38669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700560"/>
        <c:crosses val="autoZero"/>
        <c:auto val="1"/>
        <c:lblAlgn val="ctr"/>
        <c:lblOffset val="100"/>
        <c:noMultiLvlLbl val="0"/>
      </c:catAx>
      <c:valAx>
        <c:axId val="38670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54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Sheet1!$H$1</c:f>
              <c:strCache>
                <c:ptCount val="1"/>
                <c:pt idx="0">
                  <c:v>Q1 23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Sheet1!$H$2:$H$4</c:f>
              <c:numCache>
                <c:formatCode>0.0%</c:formatCode>
                <c:ptCount val="3"/>
                <c:pt idx="0">
                  <c:v>3.7100000000000001E-2</c:v>
                </c:pt>
                <c:pt idx="1">
                  <c:v>0.81779999999999997</c:v>
                </c:pt>
                <c:pt idx="2">
                  <c:v>0.44500000000000001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5F-47A9-9DA6-488D57B5092C}"/>
            </c:ext>
          </c:extLst>
        </c:ser>
        <c:ser>
          <c:idx val="1"/>
          <c:order val="1"/>
          <c:tx>
            <c:strRef>
              <c:f>Sheet1!$I$1</c:f>
              <c:strCache>
                <c:ptCount val="1"/>
                <c:pt idx="0">
                  <c:v>Q2 23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Sheet1!$I$2:$I$4</c:f>
              <c:numCache>
                <c:formatCode>0.0%</c:formatCode>
                <c:ptCount val="3"/>
                <c:pt idx="0">
                  <c:v>1.37E-2</c:v>
                </c:pt>
                <c:pt idx="1">
                  <c:v>0.82069999999999999</c:v>
                </c:pt>
                <c:pt idx="2">
                  <c:v>0.50790000000000002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A7-4AD6-9049-57BE661FF26D}"/>
            </c:ext>
          </c:extLst>
        </c:ser>
        <c:ser>
          <c:idx val="2"/>
          <c:order val="2"/>
          <c:tx>
            <c:strRef>
              <c:f>Sheet1!$J$1</c:f>
              <c:strCache>
                <c:ptCount val="1"/>
                <c:pt idx="0">
                  <c:v>Q3 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Sheet1!$J$2:$J$4</c:f>
              <c:numCache>
                <c:formatCode>0.0%</c:formatCode>
                <c:ptCount val="3"/>
                <c:pt idx="0">
                  <c:v>3.7900000000000003E-2</c:v>
                </c:pt>
                <c:pt idx="1">
                  <c:v>0.84709999999999996</c:v>
                </c:pt>
                <c:pt idx="2">
                  <c:v>0.51400000000000001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7D-4D15-A8DD-03EFE651F49E}"/>
            </c:ext>
          </c:extLst>
        </c:ser>
        <c:ser>
          <c:idx val="3"/>
          <c:order val="3"/>
          <c:tx>
            <c:strRef>
              <c:f>Sheet1!$K$1</c:f>
              <c:strCache>
                <c:ptCount val="1"/>
                <c:pt idx="0">
                  <c:v>Q4 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Sheet1!$K$2:$K$4</c:f>
              <c:numCache>
                <c:formatCode>0.0%</c:formatCode>
                <c:ptCount val="3"/>
                <c:pt idx="0">
                  <c:v>1.2500000000000001E-2</c:v>
                </c:pt>
                <c:pt idx="1">
                  <c:v>0.85929999999999995</c:v>
                </c:pt>
                <c:pt idx="2">
                  <c:v>0.53939999999999999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9E-40AB-83CC-A27FEBB26603}"/>
            </c:ext>
          </c:extLst>
        </c:ser>
        <c:ser>
          <c:idx val="4"/>
          <c:order val="4"/>
          <c:tx>
            <c:strRef>
              <c:f>Sheet1!$L$1</c:f>
              <c:strCache>
                <c:ptCount val="1"/>
                <c:pt idx="0">
                  <c:v>Q1 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Sheet1!$L$2:$L$4</c:f>
              <c:numCache>
                <c:formatCode>0.0%</c:formatCode>
                <c:ptCount val="3"/>
                <c:pt idx="0">
                  <c:v>2.98E-2</c:v>
                </c:pt>
                <c:pt idx="1">
                  <c:v>0.87029999999999996</c:v>
                </c:pt>
                <c:pt idx="2">
                  <c:v>0.5474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70-45CF-A708-7902C873E5F6}"/>
            </c:ext>
          </c:extLst>
        </c:ser>
        <c:ser>
          <c:idx val="5"/>
          <c:order val="5"/>
          <c:tx>
            <c:strRef>
              <c:f>Sheet1!$M$1</c:f>
              <c:strCache>
                <c:ptCount val="1"/>
                <c:pt idx="0">
                  <c:v>Q2 24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Sheet1!$M$2:$M$4</c:f>
              <c:numCache>
                <c:formatCode>0.0%</c:formatCode>
                <c:ptCount val="3"/>
                <c:pt idx="0">
                  <c:v>2.1100000000000001E-2</c:v>
                </c:pt>
                <c:pt idx="1">
                  <c:v>0.88919999999999999</c:v>
                </c:pt>
                <c:pt idx="2">
                  <c:v>0.56630000000000003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A3-4487-B6E0-8C1E98E80377}"/>
            </c:ext>
          </c:extLst>
        </c:ser>
        <c:ser>
          <c:idx val="6"/>
          <c:order val="6"/>
          <c:tx>
            <c:strRef>
              <c:f>Sheet1!$N$1</c:f>
              <c:strCache>
                <c:ptCount val="1"/>
                <c:pt idx="0">
                  <c:v>Q3 24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Sheet1!$N$2:$N$4</c:f>
              <c:numCache>
                <c:formatCode>0.0%</c:formatCode>
                <c:ptCount val="3"/>
                <c:pt idx="0">
                  <c:v>2.9700000000000001E-2</c:v>
                </c:pt>
                <c:pt idx="1">
                  <c:v>0.88500000000000001</c:v>
                </c:pt>
                <c:pt idx="2">
                  <c:v>0.47070000000000001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48-4FF1-A469-4F41CFD65278}"/>
            </c:ext>
          </c:extLst>
        </c:ser>
        <c:ser>
          <c:idx val="7"/>
          <c:order val="7"/>
          <c:tx>
            <c:strRef>
              <c:f>Sheet1!$O$1</c:f>
              <c:strCache>
                <c:ptCount val="1"/>
                <c:pt idx="0">
                  <c:v>Q4 24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Sheet1!$O$2:$O$4</c:f>
              <c:numCache>
                <c:formatCode>0.0%</c:formatCode>
                <c:ptCount val="3"/>
                <c:pt idx="0">
                  <c:v>2.53E-2</c:v>
                </c:pt>
                <c:pt idx="1">
                  <c:v>0.88600000000000001</c:v>
                </c:pt>
                <c:pt idx="2">
                  <c:v>0.52300000000000002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6-4A69-B235-7E3322ADF309}"/>
            </c:ext>
          </c:extLst>
        </c:ser>
        <c:ser>
          <c:idx val="8"/>
          <c:order val="8"/>
          <c:tx>
            <c:strRef>
              <c:f>Sheet1!$P$1</c:f>
              <c:strCache>
                <c:ptCount val="1"/>
                <c:pt idx="0">
                  <c:v>Q1 25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Sheet1!$P$2:$P$4</c:f>
              <c:numCache>
                <c:formatCode>0.0%</c:formatCode>
                <c:ptCount val="3"/>
                <c:pt idx="0">
                  <c:v>3.9190000000000003E-2</c:v>
                </c:pt>
                <c:pt idx="1">
                  <c:v>0.89557710000000001</c:v>
                </c:pt>
                <c:pt idx="2">
                  <c:v>0.59306746200000005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B-42B5-B9BA-D9994597F56C}"/>
            </c:ext>
          </c:extLst>
        </c:ser>
        <c:ser>
          <c:idx val="9"/>
          <c:order val="9"/>
          <c:tx>
            <c:strRef>
              <c:f>Sheet1!$Q$1</c:f>
              <c:strCache>
                <c:ptCount val="1"/>
                <c:pt idx="0">
                  <c:v>Q2 25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Sheet1!$Q$2:$Q$4</c:f>
              <c:numCache>
                <c:formatCode>0.0%</c:formatCode>
                <c:ptCount val="3"/>
                <c:pt idx="0">
                  <c:v>3.6339999999999997E-2</c:v>
                </c:pt>
                <c:pt idx="1">
                  <c:v>0.884405</c:v>
                </c:pt>
                <c:pt idx="2">
                  <c:v>0.65491100000000002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5B-4194-B98D-3F3B3AE7EA9B}"/>
            </c:ext>
          </c:extLst>
        </c:ser>
        <c:ser>
          <c:idx val="10"/>
          <c:order val="10"/>
          <c:tx>
            <c:strRef>
              <c:f>Sheet1!$R$1</c:f>
              <c:strCache>
                <c:ptCount val="1"/>
                <c:pt idx="0">
                  <c:v>Q3 25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Sheet1!$R$2:$R$4</c:f>
              <c:numCache>
                <c:formatCode>0.0%</c:formatCode>
                <c:ptCount val="3"/>
                <c:pt idx="0">
                  <c:v>3.6211083537585752E-2</c:v>
                </c:pt>
                <c:pt idx="1">
                  <c:v>0.92</c:v>
                </c:pt>
                <c:pt idx="2">
                  <c:v>0.70777777711126788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C0-495A-9782-FDE0A172A769}"/>
            </c:ext>
          </c:extLst>
        </c:ser>
        <c:ser>
          <c:idx val="11"/>
          <c:order val="11"/>
          <c:tx>
            <c:strRef>
              <c:f>Sheet1!$S$1</c:f>
              <c:strCache>
                <c:ptCount val="1"/>
                <c:pt idx="0">
                  <c:v>Q4 25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UK Public</c:v>
                </c:pt>
                <c:pt idx="1">
                  <c:v>UK Private</c:v>
                </c:pt>
                <c:pt idx="2">
                  <c:v>ROI</c:v>
                </c:pt>
              </c:strCache>
            </c:strRef>
          </c:cat>
          <c:val>
            <c:numRef>
              <c:f>Sheet1!$S$2:$S$4</c:f>
              <c:numCache>
                <c:formatCode>0.0%</c:formatCode>
                <c:ptCount val="3"/>
                <c:pt idx="0">
                  <c:v>3.6082167075171513E-2</c:v>
                </c:pt>
                <c:pt idx="1">
                  <c:v>0.91794142427591963</c:v>
                </c:pt>
                <c:pt idx="2">
                  <c:v>0.76064455422253585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C0-495A-9782-FDE0A172A7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6695464"/>
        <c:axId val="386700560"/>
      </c:barChart>
      <c:catAx>
        <c:axId val="38669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700560"/>
        <c:crosses val="autoZero"/>
        <c:auto val="1"/>
        <c:lblAlgn val="ctr"/>
        <c:lblOffset val="100"/>
        <c:noMultiLvlLbl val="0"/>
      </c:catAx>
      <c:valAx>
        <c:axId val="386700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66954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84973385060875"/>
          <c:y val="6.4814814814814811E-2"/>
          <c:w val="0.75726409619672963"/>
          <c:h val="0.63820939049285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9BBB59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116841</c:v>
                </c:pt>
                <c:pt idx="1">
                  <c:v>105836</c:v>
                </c:pt>
                <c:pt idx="2">
                  <c:v>106919</c:v>
                </c:pt>
                <c:pt idx="3">
                  <c:v>105379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491-B8F1-786E9F17D168}"/>
            </c:ext>
          </c:extLst>
        </c:ser>
        <c:ser>
          <c:idx val="1"/>
          <c:order val="1"/>
          <c:tx>
            <c:strRef>
              <c:f>Sheet1!$E$2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8064A2">
                <a:lumMod val="75000"/>
              </a:srgbClr>
            </a:solidFill>
            <a:ln>
              <a:solidFill>
                <a:srgbClr val="7030A0"/>
              </a:solidFill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Sheet1!$E$3:$E$6</c:f>
              <c:numCache>
                <c:formatCode>General</c:formatCode>
                <c:ptCount val="4"/>
                <c:pt idx="0">
                  <c:v>118451</c:v>
                </c:pt>
                <c:pt idx="1">
                  <c:v>112321</c:v>
                </c:pt>
                <c:pt idx="2">
                  <c:v>113884</c:v>
                </c:pt>
                <c:pt idx="3">
                  <c:v>110742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491-B8F1-786E9F17D168}"/>
            </c:ext>
          </c:extLst>
        </c:ser>
        <c:ser>
          <c:idx val="2"/>
          <c:order val="2"/>
          <c:tx>
            <c:strRef>
              <c:f>Sheet1!$F$2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BACC6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Sheet1!$F$3:$F$6</c:f>
              <c:numCache>
                <c:formatCode>General</c:formatCode>
                <c:ptCount val="4"/>
                <c:pt idx="0">
                  <c:v>121999</c:v>
                </c:pt>
                <c:pt idx="1">
                  <c:v>110552</c:v>
                </c:pt>
                <c:pt idx="2">
                  <c:v>120451</c:v>
                </c:pt>
                <c:pt idx="3">
                  <c:v>120959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CF-4B24-93EE-C9D8367C4B02}"/>
            </c:ext>
          </c:extLst>
        </c:ser>
        <c:ser>
          <c:idx val="3"/>
          <c:order val="3"/>
          <c:tx>
            <c:strRef>
              <c:f>Sheet1!$G$2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Sheet1!$A$3:$A$6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Sheet1!$G$3:$G$6</c:f>
              <c:numCache>
                <c:formatCode>General</c:formatCode>
                <c:ptCount val="4"/>
                <c:pt idx="0">
                  <c:v>130661</c:v>
                </c:pt>
                <c:pt idx="1">
                  <c:v>124236</c:v>
                </c:pt>
                <c:pt idx="2">
                  <c:v>136550</c:v>
                </c:pt>
                <c:pt idx="3">
                  <c:v>129371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6D-481F-BBB1-B1C2A21365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1480696"/>
        <c:axId val="381481088"/>
      </c:barChart>
      <c:catAx>
        <c:axId val="381480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1481088"/>
        <c:crosses val="autoZero"/>
        <c:auto val="1"/>
        <c:lblAlgn val="ctr"/>
        <c:lblOffset val="100"/>
        <c:noMultiLvlLbl val="0"/>
      </c:catAx>
      <c:valAx>
        <c:axId val="381481088"/>
        <c:scaling>
          <c:orientation val="minMax"/>
          <c:max val="16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1480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0.4394</cdr:x>
      <cdr:y>0</cdr:y>
    </cdr:from>
    <cdr:to>
      <cdr:x>0.58553</cdr:x>
      <cdr:y>0.25214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52287" y="-3833729"/>
          <a:ext cx="582756" cy="4167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en-GB" sz="1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0.39941</cdr:x>
      <cdr:y>0</cdr:y>
    </cdr:from>
    <cdr:to>
      <cdr:x>0.57474</cdr:x>
      <cdr:y>0.21184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92820" y="0"/>
          <a:ext cx="699192" cy="4001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en-GB" sz="1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0.39941</cdr:x>
      <cdr:y>0</cdr:y>
    </cdr:from>
    <cdr:to>
      <cdr:x>0.57474</cdr:x>
      <cdr:y>0.21184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92820" y="0"/>
          <a:ext cx="699192" cy="4001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en-GB" sz="10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0.39941</cdr:x>
      <cdr:y>0</cdr:y>
    </cdr:from>
    <cdr:to>
      <cdr:x>0.57474</cdr:x>
      <cdr:y>0.25214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92821" y="-3661223"/>
          <a:ext cx="699204" cy="4762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en-GB" sz="1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7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CD9EB52-5B4F-4D68-8521-E7C721CF8127}" type="datetimeFigureOut">
              <a:rPr lang="en-GB" smtClean="0"/>
              <a:t>25/02/2026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6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886C823-1B32-42CF-9A9B-C57E74949A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799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012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472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678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2B75-28D5-69B1-4E19-A9AACB2A4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A01B55-264B-0C75-4DE2-3419D7EA0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685726-2901-CC69-D580-7B70FF6EE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E49A9-A2C0-BC94-A7CB-A39E5A298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823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324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098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Q4 2025 units were 5% down versus Q3 2025 and 7% up versus Q4 2024.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27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NHS volumes were 15% up versus Q3 2025 and were increased 27% over Q4 2024.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673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2FDBA-76AA-70CC-DC90-8CD2852C3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9F895F-148F-1BF2-C187-347CDF1602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06DA9-A264-F41D-6901-5019E040C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Updated annually.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8CE98-EB3C-120A-7344-FF65D81C9B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197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43 2025 volumes were decreased 13% versus Q3 2025 but 9% increased over the same quarter last year.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217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RITEs were down -3.2pp over Q3 2025, whilst BTEs increased +0.7pp, ITEs increased +3pp and CIC/IICs declined -0.6pp.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592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488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Proportion of rechargeable aids remanded flat in the UK public sector market. ROI share of rechargeable above 75%.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6C823-1B32-42CF-9A9B-C57E74949A4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717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image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86"/>
            <a:ext cx="9144000" cy="5491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613414"/>
            <a:ext cx="4327776" cy="1470025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</a:t>
            </a:r>
            <a:br>
              <a:rPr lang="en-GB" dirty="0"/>
            </a:br>
            <a:r>
              <a:rPr lang="en-GB" dirty="0"/>
              <a:t>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369189"/>
            <a:ext cx="708660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087"/>
            <a:ext cx="2693707" cy="94233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1375186"/>
            <a:ext cx="9144000" cy="91670"/>
          </a:xfrm>
          <a:prstGeom prst="rect">
            <a:avLst/>
          </a:prstGeom>
          <a:solidFill>
            <a:srgbClr val="D70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8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86"/>
            <a:ext cx="9144000" cy="549175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306BC3F5-CD7F-1940-B9F2-3B6E196A87FF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FC818AF9-9F96-6346-886B-2A542376F2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0" y="1375186"/>
            <a:ext cx="9144000" cy="91670"/>
          </a:xfrm>
          <a:prstGeom prst="rect">
            <a:avLst/>
          </a:prstGeom>
          <a:solidFill>
            <a:srgbClr val="D70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8" y="2166938"/>
            <a:ext cx="4183062" cy="1916112"/>
          </a:xfrm>
        </p:spPr>
        <p:txBody>
          <a:bodyPr>
            <a:noAutofit/>
          </a:bodyPr>
          <a:lstStyle>
            <a:lvl1pPr marL="0" indent="0">
              <a:buNone/>
              <a:defRPr sz="5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</a:t>
            </a:r>
            <a:br>
              <a:rPr lang="en-GB" dirty="0"/>
            </a:br>
            <a:r>
              <a:rPr lang="en-GB" dirty="0"/>
              <a:t>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087"/>
            <a:ext cx="2693707" cy="94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6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3" y="62587"/>
            <a:ext cx="4159047" cy="5306667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57200" y="1657350"/>
            <a:ext cx="4038600" cy="2590800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3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aseline="0">
                <a:solidFill>
                  <a:srgbClr val="545453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 Bullet point 5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6673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/>
              <a:t>01 | DONEC ACENA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46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362" y="1124075"/>
            <a:ext cx="2863271" cy="36533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61" y="1124075"/>
            <a:ext cx="2863271" cy="365334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5299362" y="716058"/>
            <a:ext cx="2277533" cy="3533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3800" b="1" i="0" u="none" strike="noStrike" kern="1200" cap="all" baseline="0" smtClean="0">
                <a:solidFill>
                  <a:srgbClr val="D70017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n-US" baseline="30000">
                <a:solidFill>
                  <a:srgbClr val="006894"/>
                </a:solidFill>
                <a:latin typeface="Arial-BoldMT"/>
              </a:rPr>
              <a:t>Your title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1057561" y="716058"/>
            <a:ext cx="2277533" cy="3533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3800" b="1" i="0" u="none" strike="noStrike" kern="1200" cap="all" baseline="0" smtClean="0">
                <a:solidFill>
                  <a:srgbClr val="D70017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n-US" baseline="30000">
                <a:solidFill>
                  <a:srgbClr val="006894"/>
                </a:solidFill>
                <a:latin typeface="Arial-BoldMT"/>
              </a:rPr>
              <a:t>Your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55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4735"/>
            <a:ext cx="9152467" cy="544454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6BC3F5-CD7F-1940-B9F2-3B6E196A87F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818AF9-9F96-6346-886B-2A542376F2A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457200" y="2613414"/>
            <a:ext cx="432777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b="1" kern="1200">
                <a:solidFill>
                  <a:schemeClr val="bg1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n-GB" dirty="0"/>
              <a:t>CLICK</a:t>
            </a:r>
            <a:br>
              <a:rPr lang="en-GB" dirty="0"/>
            </a:br>
            <a:r>
              <a:rPr lang="en-GB" dirty="0"/>
              <a:t>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087"/>
            <a:ext cx="2693707" cy="94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40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00463"/>
            <a:ext cx="838500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7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266"/>
            <a:ext cx="4159046" cy="5359400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597412" y="1811867"/>
            <a:ext cx="4038600" cy="2590800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3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aseline="0">
                <a:solidFill>
                  <a:srgbClr val="545453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 Bullet point 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 Bullet point 5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597412" y="82125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/>
              <a:t>02 | DONEC ACENA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62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375840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dirty="0"/>
              <a:t>02 | DONEC ACENA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00339"/>
            <a:ext cx="5486400" cy="30850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32514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6991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0A36FD-7C76-B54C-8F05-FDE0DC9B5EB3}" type="datetimeFigureOut">
              <a:rPr lang="en-US" smtClean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411D42-8FE1-874F-8317-48DD60CD95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31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ti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78856"/>
            <a:ext cx="45692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4419"/>
            <a:ext cx="4766026" cy="2925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5977809"/>
            <a:ext cx="2113937" cy="739511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5616756" y="6381886"/>
            <a:ext cx="3070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en-US" sz="1800" b="0" i="0" u="none" strike="noStrike" kern="1200" baseline="30000" dirty="0">
                <a:solidFill>
                  <a:srgbClr val="D70017"/>
                </a:solidFill>
                <a:latin typeface="Helvetica"/>
                <a:ea typeface="+mn-ea"/>
                <a:cs typeface="Helvetica"/>
              </a:rPr>
              <a:t>The Voice of Hearing Technology.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5794179"/>
            <a:ext cx="9144000" cy="45835"/>
          </a:xfrm>
          <a:prstGeom prst="rect">
            <a:avLst/>
          </a:prstGeom>
          <a:solidFill>
            <a:srgbClr val="D70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2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B558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B2B2B2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B2B2B2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B2B2B2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B2B2B2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B2B2B2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2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7" Type="http://schemas.openxmlformats.org/officeDocument/2006/relationships/chart" Target="../charts/chart2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Market Statistics </a:t>
            </a:r>
          </a:p>
          <a:p>
            <a:pPr>
              <a:lnSpc>
                <a:spcPct val="80000"/>
              </a:lnSpc>
            </a:pPr>
            <a:r>
              <a:rPr lang="en-US" dirty="0"/>
              <a:t>Q4 2025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265333"/>
            <a:ext cx="2226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Helvetica"/>
                <a:cs typeface="Helvetica"/>
              </a:rPr>
              <a:t>www.bihima.com</a:t>
            </a:r>
            <a:endParaRPr lang="en-US" sz="12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77888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784836" y="1149076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5 Year performance  - Market size units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886" y="1091740"/>
            <a:ext cx="3241675" cy="2207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2022 v 2023 v 2024 v 2025  - Market size units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98" y="-89331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262626"/>
                </a:solidFill>
              </a:rPr>
              <a:t>Private Market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622" y="330556"/>
            <a:ext cx="464481" cy="474942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76537" y="1009597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93886" y="3400329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65900" y="1103891"/>
            <a:ext cx="0" cy="52897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841935" y="3467071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 Full year performance  - Market size units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12129" y="3490928"/>
            <a:ext cx="3882719" cy="239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 Q4 Performance Year on Year - Market size units</a:t>
            </a:r>
          </a:p>
        </p:txBody>
      </p:sp>
      <p:graphicFrame>
        <p:nvGraphicFramePr>
          <p:cNvPr id="47" name="Content Placeholder 4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94159329"/>
              </p:ext>
            </p:extLst>
          </p:nvPr>
        </p:nvGraphicFramePr>
        <p:xfrm>
          <a:off x="451266" y="1246218"/>
          <a:ext cx="4038600" cy="213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" name="Chart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421694"/>
              </p:ext>
            </p:extLst>
          </p:nvPr>
        </p:nvGraphicFramePr>
        <p:xfrm>
          <a:off x="401098" y="3749787"/>
          <a:ext cx="3987932" cy="1736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5" name="Content Placeholder 5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449524"/>
              </p:ext>
            </p:extLst>
          </p:nvPr>
        </p:nvGraphicFramePr>
        <p:xfrm>
          <a:off x="4648200" y="1384107"/>
          <a:ext cx="4038600" cy="1891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156252"/>
              </p:ext>
            </p:extLst>
          </p:nvPr>
        </p:nvGraphicFramePr>
        <p:xfrm>
          <a:off x="5055608" y="3619490"/>
          <a:ext cx="3575089" cy="186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024158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784836" y="1149076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5 Year performance  - Market size units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98" y="-89331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262626"/>
                </a:solidFill>
              </a:rPr>
              <a:t>NHS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622" y="330556"/>
            <a:ext cx="464481" cy="474942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76537" y="1009597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93886" y="3400329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65900" y="1103891"/>
            <a:ext cx="0" cy="52897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841935" y="3467071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Full year performance  - Market size units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5001" y="3439082"/>
            <a:ext cx="2593357" cy="26725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 Q4 Performance Year on Year - Market size units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251799"/>
              </p:ext>
            </p:extLst>
          </p:nvPr>
        </p:nvGraphicFramePr>
        <p:xfrm>
          <a:off x="5055608" y="3619490"/>
          <a:ext cx="3575089" cy="186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46">
            <a:extLst>
              <a:ext uri="{FF2B5EF4-FFF2-40B4-BE49-F238E27FC236}">
                <a16:creationId xmlns:a16="http://schemas.microsoft.com/office/drawing/2014/main" id="{5209E565-42FD-7F58-7090-BCE6415C0E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396915"/>
              </p:ext>
            </p:extLst>
          </p:nvPr>
        </p:nvGraphicFramePr>
        <p:xfrm>
          <a:off x="457200" y="1322404"/>
          <a:ext cx="4038600" cy="2070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ontent Placeholder 54">
            <a:extLst>
              <a:ext uri="{FF2B5EF4-FFF2-40B4-BE49-F238E27FC236}">
                <a16:creationId xmlns:a16="http://schemas.microsoft.com/office/drawing/2014/main" id="{9A10F078-6F6A-46AB-D172-52AC5968F6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9489612"/>
              </p:ext>
            </p:extLst>
          </p:nvPr>
        </p:nvGraphicFramePr>
        <p:xfrm>
          <a:off x="4648200" y="1384107"/>
          <a:ext cx="4038600" cy="1891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705A5BF-5545-FAFD-6EEC-A267A7DA01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627356"/>
              </p:ext>
            </p:extLst>
          </p:nvPr>
        </p:nvGraphicFramePr>
        <p:xfrm>
          <a:off x="534077" y="3661223"/>
          <a:ext cx="3987932" cy="1888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B0F5AA4-2B7C-ABFA-0BAC-3F6F82B6E7A3}"/>
              </a:ext>
            </a:extLst>
          </p:cNvPr>
          <p:cNvSpPr txBox="1"/>
          <p:nvPr/>
        </p:nvSpPr>
        <p:spPr>
          <a:xfrm>
            <a:off x="493886" y="1091740"/>
            <a:ext cx="3241675" cy="2207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2022 v 2023 v 2024 v 2025  - Market size units</a:t>
            </a:r>
          </a:p>
        </p:txBody>
      </p:sp>
    </p:spTree>
    <p:extLst>
      <p:ext uri="{BB962C8B-B14F-4D97-AF65-F5344CB8AC3E}">
        <p14:creationId xmlns:p14="http://schemas.microsoft.com/office/powerpoint/2010/main" val="1019345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DA23E-D2A0-AAD9-8F32-8552330EA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8A014125-087A-18FB-D982-F36670BF63C6}"/>
              </a:ext>
            </a:extLst>
          </p:cNvPr>
          <p:cNvSpPr txBox="1"/>
          <p:nvPr/>
        </p:nvSpPr>
        <p:spPr>
          <a:xfrm>
            <a:off x="4784836" y="1149076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5 Year performance  - Market size units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90DDF4-F3D9-C844-E3D6-C6C9C3D6D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98" y="-89331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262626"/>
                </a:solidFill>
              </a:rPr>
              <a:t>Public Market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0E5BA8-DD52-0FCD-E0F3-B031F8E08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622" y="330556"/>
            <a:ext cx="464481" cy="47494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D4A0A65-C653-5129-BA30-810907797B30}"/>
              </a:ext>
            </a:extLst>
          </p:cNvPr>
          <p:cNvCxnSpPr/>
          <p:nvPr/>
        </p:nvCxnSpPr>
        <p:spPr>
          <a:xfrm>
            <a:off x="476537" y="1009597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4CBCBE5-0367-FF63-1D44-5D2EA9631F9B}"/>
              </a:ext>
            </a:extLst>
          </p:cNvPr>
          <p:cNvCxnSpPr/>
          <p:nvPr/>
        </p:nvCxnSpPr>
        <p:spPr>
          <a:xfrm>
            <a:off x="493886" y="3400329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0B6C5D5-D677-E117-8EED-8D8DEB7A9E59}"/>
              </a:ext>
            </a:extLst>
          </p:cNvPr>
          <p:cNvCxnSpPr/>
          <p:nvPr/>
        </p:nvCxnSpPr>
        <p:spPr>
          <a:xfrm>
            <a:off x="4665900" y="1103891"/>
            <a:ext cx="0" cy="52897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87C6459-DAC2-5633-36D5-C41BDC431BEC}"/>
              </a:ext>
            </a:extLst>
          </p:cNvPr>
          <p:cNvSpPr txBox="1"/>
          <p:nvPr/>
        </p:nvSpPr>
        <p:spPr>
          <a:xfrm>
            <a:off x="4841935" y="3467071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Full year performance  - Market size units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4AE47CB-11AA-72A4-4740-022312C459BC}"/>
              </a:ext>
            </a:extLst>
          </p:cNvPr>
          <p:cNvSpPr txBox="1"/>
          <p:nvPr/>
        </p:nvSpPr>
        <p:spPr>
          <a:xfrm>
            <a:off x="645001" y="3439082"/>
            <a:ext cx="2593357" cy="26725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 Q4 Performance Year on Year - Market size units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809EF2B0-B7BB-A8C0-E2CD-30E33E7551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987142"/>
              </p:ext>
            </p:extLst>
          </p:nvPr>
        </p:nvGraphicFramePr>
        <p:xfrm>
          <a:off x="5055608" y="3619490"/>
          <a:ext cx="3575089" cy="186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46">
            <a:extLst>
              <a:ext uri="{FF2B5EF4-FFF2-40B4-BE49-F238E27FC236}">
                <a16:creationId xmlns:a16="http://schemas.microsoft.com/office/drawing/2014/main" id="{FDE7F278-2EF4-7F8F-23F1-FBB49E2352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803458"/>
              </p:ext>
            </p:extLst>
          </p:nvPr>
        </p:nvGraphicFramePr>
        <p:xfrm>
          <a:off x="457200" y="1322404"/>
          <a:ext cx="4038600" cy="2070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ontent Placeholder 54">
            <a:extLst>
              <a:ext uri="{FF2B5EF4-FFF2-40B4-BE49-F238E27FC236}">
                <a16:creationId xmlns:a16="http://schemas.microsoft.com/office/drawing/2014/main" id="{4C751FD6-3737-EC8B-6B42-DA3E1A7396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4250126"/>
              </p:ext>
            </p:extLst>
          </p:nvPr>
        </p:nvGraphicFramePr>
        <p:xfrm>
          <a:off x="4648200" y="1384107"/>
          <a:ext cx="4038600" cy="1891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D1E9246-6F56-6F22-8FE1-E391809439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380674"/>
              </p:ext>
            </p:extLst>
          </p:nvPr>
        </p:nvGraphicFramePr>
        <p:xfrm>
          <a:off x="534077" y="3661223"/>
          <a:ext cx="3987932" cy="1888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D6EA750-B2BD-BC93-5DF0-108D11EDB0E3}"/>
              </a:ext>
            </a:extLst>
          </p:cNvPr>
          <p:cNvSpPr txBox="1"/>
          <p:nvPr/>
        </p:nvSpPr>
        <p:spPr>
          <a:xfrm>
            <a:off x="493886" y="1091740"/>
            <a:ext cx="3241675" cy="2207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2022 v 2023 v 2024 v 2025  - Market size units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0B38F32-F676-572A-0D30-A524A2CB5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var(--fontFamilyBase)"/>
              </a:rPr>
              <a:t>00:40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F40FF77-9AA5-5AD2-5602-E628869BC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-apple-system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249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784836" y="1149076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5 Year performance  - Market size units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98" y="-89331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262626"/>
                </a:solidFill>
              </a:rPr>
              <a:t>Ireland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76537" y="1009597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93886" y="3400329"/>
            <a:ext cx="82102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665900" y="1103891"/>
            <a:ext cx="0" cy="52897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841935" y="3467071"/>
            <a:ext cx="3241675" cy="476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Full year performance  - Market size units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5001" y="3439082"/>
            <a:ext cx="2593357" cy="26725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 Q4 Performance Year on Year - Market size units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5877863"/>
              </p:ext>
            </p:extLst>
          </p:nvPr>
        </p:nvGraphicFramePr>
        <p:xfrm>
          <a:off x="5055608" y="3619490"/>
          <a:ext cx="3575089" cy="186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1D3C78A2-1B4D-4E92-9D21-01DC1810A3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511" y="304633"/>
            <a:ext cx="564856" cy="564856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88BB0A9-B5CE-648B-07AD-90BE7D2105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503922"/>
              </p:ext>
            </p:extLst>
          </p:nvPr>
        </p:nvGraphicFramePr>
        <p:xfrm>
          <a:off x="534077" y="3661223"/>
          <a:ext cx="3987932" cy="1888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54">
            <a:extLst>
              <a:ext uri="{FF2B5EF4-FFF2-40B4-BE49-F238E27FC236}">
                <a16:creationId xmlns:a16="http://schemas.microsoft.com/office/drawing/2014/main" id="{997B1EFC-E320-B008-0729-A1D50C40E21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66043187"/>
              </p:ext>
            </p:extLst>
          </p:nvPr>
        </p:nvGraphicFramePr>
        <p:xfrm>
          <a:off x="4648200" y="1384107"/>
          <a:ext cx="4038600" cy="1891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Content Placeholder 46">
            <a:extLst>
              <a:ext uri="{FF2B5EF4-FFF2-40B4-BE49-F238E27FC236}">
                <a16:creationId xmlns:a16="http://schemas.microsoft.com/office/drawing/2014/main" id="{6D18F006-E310-0421-9886-87B847CAE28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88265717"/>
              </p:ext>
            </p:extLst>
          </p:nvPr>
        </p:nvGraphicFramePr>
        <p:xfrm>
          <a:off x="439501" y="1308071"/>
          <a:ext cx="4038600" cy="2070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9ADDBE3-63A7-946B-765E-3553A35F8D5E}"/>
              </a:ext>
            </a:extLst>
          </p:cNvPr>
          <p:cNvSpPr txBox="1"/>
          <p:nvPr/>
        </p:nvSpPr>
        <p:spPr>
          <a:xfrm>
            <a:off x="493886" y="1091740"/>
            <a:ext cx="3241675" cy="2207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lvl="0">
              <a:spcBef>
                <a:spcPts val="500"/>
              </a:spcBef>
            </a:pPr>
            <a:r>
              <a:rPr lang="en-US" sz="1000" dirty="0">
                <a:solidFill>
                  <a:srgbClr val="262626"/>
                </a:solidFill>
                <a:latin typeface="+mj-lt"/>
                <a:cs typeface="Arial" pitchFamily="34" charset="0"/>
              </a:rPr>
              <a:t>2022 v 2023 v 2024 v 2025  - Market size units</a:t>
            </a:r>
          </a:p>
        </p:txBody>
      </p:sp>
    </p:spTree>
    <p:extLst>
      <p:ext uri="{BB962C8B-B14F-4D97-AF65-F5344CB8AC3E}">
        <p14:creationId xmlns:p14="http://schemas.microsoft.com/office/powerpoint/2010/main" val="3016599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Size (Units) - UK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945509"/>
              </p:ext>
            </p:extLst>
          </p:nvPr>
        </p:nvGraphicFramePr>
        <p:xfrm>
          <a:off x="276447" y="1078992"/>
          <a:ext cx="8776113" cy="437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759" y="566107"/>
            <a:ext cx="464481" cy="4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92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UK Market Size – Private (Units)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3631657"/>
              </p:ext>
            </p:extLst>
          </p:nvPr>
        </p:nvGraphicFramePr>
        <p:xfrm>
          <a:off x="457199" y="1078992"/>
          <a:ext cx="8385005" cy="437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759" y="566107"/>
            <a:ext cx="464481" cy="4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1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UK Market Size – Public (Units)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8816179"/>
              </p:ext>
            </p:extLst>
          </p:nvPr>
        </p:nvGraphicFramePr>
        <p:xfrm>
          <a:off x="457199" y="1078992"/>
          <a:ext cx="8686801" cy="437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759" y="566107"/>
            <a:ext cx="464481" cy="4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B0684-49F2-743A-DDE7-0C825452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88C5-CE04-72C7-0860-D50718EA3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UK Market Size – Public Provision (Units)</a:t>
            </a:r>
          </a:p>
        </p:txBody>
      </p:sp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6164E32C-792E-4188-E8AB-BFAB35B0DC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590112"/>
              </p:ext>
            </p:extLst>
          </p:nvPr>
        </p:nvGraphicFramePr>
        <p:xfrm>
          <a:off x="457199" y="1078992"/>
          <a:ext cx="8686801" cy="437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35AF9A8-D2FA-A3E2-F390-0731FEA1D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759" y="566107"/>
            <a:ext cx="464481" cy="4749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E79F57-884D-50A8-3662-5AAE2FC66C48}"/>
              </a:ext>
            </a:extLst>
          </p:cNvPr>
          <p:cNvSpPr txBox="1"/>
          <p:nvPr/>
        </p:nvSpPr>
        <p:spPr>
          <a:xfrm>
            <a:off x="518507" y="5438072"/>
            <a:ext cx="83850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*Total public sector provision in England for 2025 was 1,650,010 units of which Independent Sector Public Provision made up 47.5%</a:t>
            </a:r>
          </a:p>
        </p:txBody>
      </p:sp>
    </p:spTree>
    <p:extLst>
      <p:ext uri="{BB962C8B-B14F-4D97-AF65-F5344CB8AC3E}">
        <p14:creationId xmlns:p14="http://schemas.microsoft.com/office/powerpoint/2010/main" val="196028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Size (Units) - Eire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5901280"/>
              </p:ext>
            </p:extLst>
          </p:nvPr>
        </p:nvGraphicFramePr>
        <p:xfrm>
          <a:off x="457199" y="1078992"/>
          <a:ext cx="8385005" cy="437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759" y="566107"/>
            <a:ext cx="464481" cy="4749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59" y="539567"/>
            <a:ext cx="564856" cy="5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6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463"/>
            <a:ext cx="8385005" cy="724833"/>
          </a:xfrm>
        </p:spPr>
        <p:txBody>
          <a:bodyPr/>
          <a:lstStyle/>
          <a:p>
            <a:r>
              <a:rPr lang="en-GB" dirty="0"/>
              <a:t>Private Market – Product Styles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7638804"/>
              </p:ext>
            </p:extLst>
          </p:nvPr>
        </p:nvGraphicFramePr>
        <p:xfrm>
          <a:off x="250825" y="1115569"/>
          <a:ext cx="8640763" cy="456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759" y="566107"/>
            <a:ext cx="464481" cy="4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33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463"/>
            <a:ext cx="8385005" cy="724833"/>
          </a:xfrm>
        </p:spPr>
        <p:txBody>
          <a:bodyPr/>
          <a:lstStyle/>
          <a:p>
            <a:r>
              <a:rPr lang="en-GB" dirty="0"/>
              <a:t>Private Market – Product Styles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23305"/>
              </p:ext>
            </p:extLst>
          </p:nvPr>
        </p:nvGraphicFramePr>
        <p:xfrm>
          <a:off x="250825" y="1115569"/>
          <a:ext cx="8640763" cy="456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759" y="566107"/>
            <a:ext cx="464481" cy="47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63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463"/>
            <a:ext cx="8385005" cy="724833"/>
          </a:xfrm>
        </p:spPr>
        <p:txBody>
          <a:bodyPr/>
          <a:lstStyle/>
          <a:p>
            <a:r>
              <a:rPr lang="en-GB" dirty="0"/>
              <a:t>Rechargeable Products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122303"/>
              </p:ext>
            </p:extLst>
          </p:nvPr>
        </p:nvGraphicFramePr>
        <p:xfrm>
          <a:off x="250825" y="1115569"/>
          <a:ext cx="8640763" cy="456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39851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22fc11-607c-4087-b1d9-730efeac88cb" xsi:nil="true"/>
    <lcf76f155ced4ddcb4097134ff3c332f xmlns="afbaca01-ba3b-4b2a-a4e7-0f15f2a5a21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152DE0B821784499A0C76F0992AEB8" ma:contentTypeVersion="13" ma:contentTypeDescription="Create a new document." ma:contentTypeScope="" ma:versionID="b256465b5eeed7b20ca691dc4849e232">
  <xsd:schema xmlns:xsd="http://www.w3.org/2001/XMLSchema" xmlns:xs="http://www.w3.org/2001/XMLSchema" xmlns:p="http://schemas.microsoft.com/office/2006/metadata/properties" xmlns:ns2="afbaca01-ba3b-4b2a-a4e7-0f15f2a5a212" xmlns:ns3="f722fc11-607c-4087-b1d9-730efeac88cb" targetNamespace="http://schemas.microsoft.com/office/2006/metadata/properties" ma:root="true" ma:fieldsID="cb854f135e837c735ac1fc4de589eb54" ns2:_="" ns3:_="">
    <xsd:import namespace="afbaca01-ba3b-4b2a-a4e7-0f15f2a5a212"/>
    <xsd:import namespace="f722fc11-607c-4087-b1d9-730efeac88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baca01-ba3b-4b2a-a4e7-0f15f2a5a2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78eee82-d3ba-403b-bb0e-b224fb46d82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22fc11-607c-4087-b1d9-730efeac88c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53ba027-2b8d-4bac-8bec-cdacdb326639}" ma:internalName="TaxCatchAll" ma:showField="CatchAllData" ma:web="f722fc11-607c-4087-b1d9-730efeac88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92F59F-7E62-4E6E-A545-1E93EEF34F5E}">
  <ds:schemaRefs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fbaca01-ba3b-4b2a-a4e7-0f15f2a5a212"/>
    <ds:schemaRef ds:uri="f722fc11-607c-4087-b1d9-730efeac88cb"/>
  </ds:schemaRefs>
</ds:datastoreItem>
</file>

<file path=customXml/itemProps2.xml><?xml version="1.0" encoding="utf-8"?>
<ds:datastoreItem xmlns:ds="http://schemas.openxmlformats.org/officeDocument/2006/customXml" ds:itemID="{FE659617-0D91-4949-98F8-AABC42DE2F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baca01-ba3b-4b2a-a4e7-0f15f2a5a212"/>
    <ds:schemaRef ds:uri="f722fc11-607c-4087-b1d9-730efeac88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F0E964-01AA-4265-90EC-99E4B9D4319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bf8c7a8-e008-49a7-9e43-ab76976c4bf8}" enabled="0" method="" siteId="{9bf8c7a8-e008-49a7-9e43-ab76976c4bf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10032</TotalTime>
  <Words>361</Words>
  <Application>Microsoft Office PowerPoint</Application>
  <PresentationFormat>On-screen Show (4:3)</PresentationFormat>
  <Paragraphs>58</Paragraphs>
  <Slides>13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-apple-system</vt:lpstr>
      <vt:lpstr>Arial</vt:lpstr>
      <vt:lpstr>Arial-BoldMT</vt:lpstr>
      <vt:lpstr>Calibri</vt:lpstr>
      <vt:lpstr>Helvetica</vt:lpstr>
      <vt:lpstr>var(--fontFamilyBase)</vt:lpstr>
      <vt:lpstr>Office Theme</vt:lpstr>
      <vt:lpstr>PowerPoint Presentation</vt:lpstr>
      <vt:lpstr>Market Size (Units) - UK</vt:lpstr>
      <vt:lpstr>UK Market Size – Private (Units)</vt:lpstr>
      <vt:lpstr>UK Market Size – Public (Units)</vt:lpstr>
      <vt:lpstr>UK Market Size – Public Provision (Units)</vt:lpstr>
      <vt:lpstr>Market Size (Units) - Eire</vt:lpstr>
      <vt:lpstr>Private Market – Product Styles</vt:lpstr>
      <vt:lpstr>Private Market – Product Styles</vt:lpstr>
      <vt:lpstr>Rechargeable Products</vt:lpstr>
      <vt:lpstr>Private Market</vt:lpstr>
      <vt:lpstr>NHS</vt:lpstr>
      <vt:lpstr>Public Market</vt:lpstr>
      <vt:lpstr>Ireland</vt:lpstr>
    </vt:vector>
  </TitlesOfParts>
  <Company>Frost Creative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Clewer</dc:creator>
  <cp:lastModifiedBy>Liz Pusey</cp:lastModifiedBy>
  <cp:revision>199</cp:revision>
  <cp:lastPrinted>2020-02-04T11:14:52Z</cp:lastPrinted>
  <dcterms:created xsi:type="dcterms:W3CDTF">2016-11-09T16:43:57Z</dcterms:created>
  <dcterms:modified xsi:type="dcterms:W3CDTF">2026-02-25T15:20:57Z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0x010100B0152DE0B821784499A0C76F0992AEB8</vt:lpwstr>
  </property>
  <property fmtid="{D5CDD505-2E9C-101B-9397-08002B2CF9AE}" pid="3" name="MediaServiceImageTags">
    <vt:lpwstr/>
  </property>
</Properties>
</file>